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60" r:id="rId2"/>
    <p:sldMasterId id="2147483666" r:id="rId3"/>
    <p:sldMasterId id="2147483681" r:id="rId4"/>
  </p:sldMasterIdLst>
  <p:notesMasterIdLst>
    <p:notesMasterId r:id="rId30"/>
  </p:notesMasterIdLst>
  <p:handoutMasterIdLst>
    <p:handoutMasterId r:id="rId31"/>
  </p:handoutMasterIdLst>
  <p:sldIdLst>
    <p:sldId id="3858" r:id="rId5"/>
    <p:sldId id="275" r:id="rId6"/>
    <p:sldId id="3873" r:id="rId7"/>
    <p:sldId id="3893" r:id="rId8"/>
    <p:sldId id="3895" r:id="rId9"/>
    <p:sldId id="3892" r:id="rId10"/>
    <p:sldId id="3894" r:id="rId11"/>
    <p:sldId id="3897" r:id="rId12"/>
    <p:sldId id="2661" r:id="rId13"/>
    <p:sldId id="277" r:id="rId14"/>
    <p:sldId id="272" r:id="rId15"/>
    <p:sldId id="3874" r:id="rId16"/>
    <p:sldId id="3883" r:id="rId17"/>
    <p:sldId id="3888" r:id="rId18"/>
    <p:sldId id="3884" r:id="rId19"/>
    <p:sldId id="3885" r:id="rId20"/>
    <p:sldId id="3886" r:id="rId21"/>
    <p:sldId id="3887" r:id="rId22"/>
    <p:sldId id="264" r:id="rId23"/>
    <p:sldId id="3889" r:id="rId24"/>
    <p:sldId id="2657" r:id="rId25"/>
    <p:sldId id="2652" r:id="rId26"/>
    <p:sldId id="2655" r:id="rId27"/>
    <p:sldId id="2651" r:id="rId28"/>
    <p:sldId id="2659"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F24"/>
    <a:srgbClr val="040A0E"/>
    <a:srgbClr val="615C59"/>
    <a:srgbClr val="D3A847"/>
    <a:srgbClr val="CFB171"/>
    <a:srgbClr val="404040"/>
    <a:srgbClr val="F2F2F2"/>
    <a:srgbClr val="F8F8F8"/>
    <a:srgbClr val="17171D"/>
    <a:srgbClr val="3A3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89799" autoAdjust="0"/>
  </p:normalViewPr>
  <p:slideViewPr>
    <p:cSldViewPr snapToGrid="0">
      <p:cViewPr varScale="1">
        <p:scale>
          <a:sx n="87" d="100"/>
          <a:sy n="87" d="100"/>
        </p:scale>
        <p:origin x="174" y="-396"/>
      </p:cViewPr>
      <p:guideLst/>
    </p:cSldViewPr>
  </p:slideViewPr>
  <p:notesTextViewPr>
    <p:cViewPr>
      <p:scale>
        <a:sx n="1" d="1"/>
        <a:sy n="1" d="1"/>
      </p:scale>
      <p:origin x="0" y="0"/>
    </p:cViewPr>
  </p:notesTextViewPr>
  <p:notesViewPr>
    <p:cSldViewPr snapToGrid="0">
      <p:cViewPr varScale="1">
        <p:scale>
          <a:sx n="52" d="100"/>
          <a:sy n="52" d="100"/>
        </p:scale>
        <p:origin x="286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27EF18-5EDE-4403-8CCC-9270025E1344}"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TW" altLang="en-US"/>
        </a:p>
      </dgm:t>
    </dgm:pt>
    <dgm:pt modelId="{3DB66CB1-C7DE-42AE-AB87-D87021A2EFC9}">
      <dgm:prSet phldrT="[文字]"/>
      <dgm:spPr>
        <a:solidFill>
          <a:srgbClr val="DFCC6F"/>
        </a:solidFill>
        <a:ln>
          <a:noFill/>
        </a:ln>
      </dgm:spPr>
      <dgm:t>
        <a:bodyPr/>
        <a:lstStyle/>
        <a:p>
          <a:pPr>
            <a:buClrTx/>
            <a:buSzTx/>
            <a:buFont typeface="+mj-ea"/>
            <a:buAutoNum type="ea1ChtPeriod" startAt="2"/>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整合</a:t>
          </a:r>
          <a:r>
            <a:rPr kumimoji="0" lang="zh-TW" altLang="en-US" b="1" i="0" u="none" strike="noStrike"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投資流程</a:t>
          </a:r>
          <a:endParaRPr lang="zh-TW" altLang="en-US" dirty="0">
            <a:solidFill>
              <a:schemeClr val="tx1">
                <a:lumMod val="95000"/>
                <a:lumOff val="5000"/>
              </a:schemeClr>
            </a:solidFill>
          </a:endParaRPr>
        </a:p>
      </dgm:t>
    </dgm:pt>
    <dgm:pt modelId="{FD6B5894-BAEB-4C1A-966A-48970B0AAE75}" type="parTrans" cxnId="{D252D565-4DD0-403A-96BC-B8691301B759}">
      <dgm:prSet/>
      <dgm:spPr/>
      <dgm:t>
        <a:bodyPr/>
        <a:lstStyle/>
        <a:p>
          <a:endParaRPr lang="zh-TW" altLang="en-US"/>
        </a:p>
      </dgm:t>
    </dgm:pt>
    <dgm:pt modelId="{8A1B3619-31B8-4928-94DB-A0FDE5E43AE1}" type="sibTrans" cxnId="{D252D565-4DD0-403A-96BC-B8691301B759}">
      <dgm:prSet/>
      <dgm:spPr>
        <a:noFill/>
        <a:ln>
          <a:noFill/>
        </a:ln>
      </dgm:spPr>
      <dgm:t>
        <a:bodyPr/>
        <a:lstStyle/>
        <a:p>
          <a:endParaRPr lang="zh-TW" altLang="en-US"/>
        </a:p>
      </dgm:t>
    </dgm:pt>
    <dgm:pt modelId="{6BBBF0A1-F5EC-4FEB-8DC5-A6BBF765A8D4}">
      <dgm:prSet phldrT="[文字]"/>
      <dgm:spPr>
        <a:solidFill>
          <a:srgbClr val="DFCC6F"/>
        </a:solidFill>
        <a:ln>
          <a:noFill/>
        </a:ln>
      </dgm:spPr>
      <dgm:t>
        <a:bodyPr/>
        <a:lstStyle/>
        <a:p>
          <a:pPr>
            <a:buFont typeface="+mj-ea"/>
            <a:buAutoNum type="ea1ChtPeriod" startAt="3"/>
          </a:pP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整合分級制度</a:t>
          </a:r>
          <a:endParaRPr lang="zh-TW" altLang="en-US" dirty="0">
            <a:solidFill>
              <a:schemeClr val="tx1">
                <a:lumMod val="95000"/>
                <a:lumOff val="5000"/>
              </a:schemeClr>
            </a:solidFill>
          </a:endParaRPr>
        </a:p>
      </dgm:t>
    </dgm:pt>
    <dgm:pt modelId="{CC4C67A1-6D57-4E65-80ED-CCEEA4B87824}" type="parTrans" cxnId="{8A94B272-DAAA-40BD-AE3F-C52ED4AC0070}">
      <dgm:prSet/>
      <dgm:spPr/>
      <dgm:t>
        <a:bodyPr/>
        <a:lstStyle/>
        <a:p>
          <a:endParaRPr lang="zh-TW" altLang="en-US"/>
        </a:p>
      </dgm:t>
    </dgm:pt>
    <dgm:pt modelId="{445CF26F-019D-4667-8D20-9F6855BE5A2B}" type="sibTrans" cxnId="{8A94B272-DAAA-40BD-AE3F-C52ED4AC0070}">
      <dgm:prSet/>
      <dgm:spPr>
        <a:noFill/>
        <a:ln>
          <a:noFill/>
        </a:ln>
      </dgm:spPr>
      <dgm:t>
        <a:bodyPr/>
        <a:lstStyle/>
        <a:p>
          <a:endParaRPr lang="zh-TW" altLang="en-US"/>
        </a:p>
      </dgm:t>
    </dgm:pt>
    <dgm:pt modelId="{B05C6627-3684-48F2-8DA9-12B562EE5D67}">
      <dgm:prSet phldrT="[文字]"/>
      <dgm:spPr>
        <a:solidFill>
          <a:srgbClr val="DFCC6F"/>
        </a:solidFill>
        <a:ln>
          <a:noFill/>
        </a:ln>
      </dgm:spPr>
      <dgm:t>
        <a:bodyPr/>
        <a:lstStyle/>
        <a:p>
          <a:pPr>
            <a:buClrTx/>
            <a:buSzTx/>
            <a:buFont typeface="+mj-ea"/>
            <a:buAutoNum type="ea1ChtPeriod"/>
          </a:pPr>
          <a:r>
            <a:rPr kumimoji="0" lang="zh-TW" altLang="en-US" b="1" i="0" u="none" strike="noStrike"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整合開戶流程</a:t>
          </a:r>
          <a:endParaRPr lang="zh-TW" altLang="en-US" dirty="0">
            <a:solidFill>
              <a:schemeClr val="tx1">
                <a:lumMod val="95000"/>
                <a:lumOff val="5000"/>
              </a:schemeClr>
            </a:solidFill>
          </a:endParaRPr>
        </a:p>
      </dgm:t>
    </dgm:pt>
    <dgm:pt modelId="{95931428-CED5-410D-B66E-3A1227539ED3}" type="parTrans" cxnId="{5DB9FDCF-D9E4-43B1-8937-06E67CDAAE13}">
      <dgm:prSet/>
      <dgm:spPr/>
      <dgm:t>
        <a:bodyPr/>
        <a:lstStyle/>
        <a:p>
          <a:endParaRPr lang="zh-TW" altLang="en-US"/>
        </a:p>
      </dgm:t>
    </dgm:pt>
    <dgm:pt modelId="{0AD0A336-0DF7-44AA-971F-AD4AA297DA32}" type="sibTrans" cxnId="{5DB9FDCF-D9E4-43B1-8937-06E67CDAAE13}">
      <dgm:prSet/>
      <dgm:spPr>
        <a:noFill/>
        <a:ln>
          <a:noFill/>
        </a:ln>
      </dgm:spPr>
      <dgm:t>
        <a:bodyPr/>
        <a:lstStyle/>
        <a:p>
          <a:endParaRPr lang="zh-TW" altLang="en-US"/>
        </a:p>
      </dgm:t>
    </dgm:pt>
    <dgm:pt modelId="{283EAD6D-72AE-4872-8EFF-23C906DB0B81}" type="pres">
      <dgm:prSet presAssocID="{A927EF18-5EDE-4403-8CCC-9270025E1344}" presName="Name0" presStyleCnt="0">
        <dgm:presLayoutVars>
          <dgm:chMax val="21"/>
          <dgm:chPref val="21"/>
        </dgm:presLayoutVars>
      </dgm:prSet>
      <dgm:spPr/>
    </dgm:pt>
    <dgm:pt modelId="{E527F7D0-2E36-4CDC-997B-33500953F7C2}" type="pres">
      <dgm:prSet presAssocID="{3DB66CB1-C7DE-42AE-AB87-D87021A2EFC9}" presName="text1" presStyleCnt="0"/>
      <dgm:spPr/>
    </dgm:pt>
    <dgm:pt modelId="{33FC5C3B-376E-47EB-AB1C-286A3C14E543}" type="pres">
      <dgm:prSet presAssocID="{3DB66CB1-C7DE-42AE-AB87-D87021A2EFC9}" presName="textRepeatNode" presStyleLbl="alignNode1" presStyleIdx="0" presStyleCnt="3">
        <dgm:presLayoutVars>
          <dgm:chMax val="0"/>
          <dgm:chPref val="0"/>
          <dgm:bulletEnabled val="1"/>
        </dgm:presLayoutVars>
      </dgm:prSet>
      <dgm:spPr/>
    </dgm:pt>
    <dgm:pt modelId="{EF62E04D-F92D-48EF-BBE1-A03961AB3DB5}" type="pres">
      <dgm:prSet presAssocID="{3DB66CB1-C7DE-42AE-AB87-D87021A2EFC9}" presName="textaccent1" presStyleCnt="0"/>
      <dgm:spPr/>
    </dgm:pt>
    <dgm:pt modelId="{BDF1EEEE-4CCE-43F7-B2AA-1CD7C4B0CEB9}" type="pres">
      <dgm:prSet presAssocID="{3DB66CB1-C7DE-42AE-AB87-D87021A2EFC9}" presName="accentRepeatNode" presStyleLbl="solidAlignAcc1" presStyleIdx="0" presStyleCnt="6" custScaleX="100470" custScaleY="100470" custLinFactX="261306" custLinFactY="-174894" custLinFactNeighborX="300000" custLinFactNeighborY="-200000"/>
      <dgm:spPr>
        <a:ln>
          <a:solidFill>
            <a:schemeClr val="tx1"/>
          </a:solidFill>
        </a:ln>
      </dgm:spPr>
    </dgm:pt>
    <dgm:pt modelId="{7B334792-DF96-4CBE-8589-586DD37E0849}" type="pres">
      <dgm:prSet presAssocID="{8A1B3619-31B8-4928-94DB-A0FDE5E43AE1}" presName="image1" presStyleCnt="0"/>
      <dgm:spPr/>
    </dgm:pt>
    <dgm:pt modelId="{84CE0CE2-5F95-409C-AD2E-45C7E39EA960}" type="pres">
      <dgm:prSet presAssocID="{8A1B3619-31B8-4928-94DB-A0FDE5E43AE1}" presName="imageRepeatNode" presStyleLbl="alignAcc1" presStyleIdx="0" presStyleCnt="3"/>
      <dgm:spPr/>
    </dgm:pt>
    <dgm:pt modelId="{CFE84BB1-02D3-4396-A042-4CE6A589DE6A}" type="pres">
      <dgm:prSet presAssocID="{8A1B3619-31B8-4928-94DB-A0FDE5E43AE1}" presName="imageaccent1" presStyleCnt="0"/>
      <dgm:spPr/>
    </dgm:pt>
    <dgm:pt modelId="{3BEF85ED-C096-4C0A-A779-B2D5E0E95E71}" type="pres">
      <dgm:prSet presAssocID="{8A1B3619-31B8-4928-94DB-A0FDE5E43AE1}" presName="accentRepeatNode" presStyleLbl="solidAlignAcc1" presStyleIdx="1" presStyleCnt="6" custLinFactX="-37292" custLinFactNeighborX="-100000" custLinFactNeighborY="2927"/>
      <dgm:spPr>
        <a:noFill/>
        <a:ln>
          <a:noFill/>
        </a:ln>
      </dgm:spPr>
    </dgm:pt>
    <dgm:pt modelId="{8C6C5021-23DC-42A2-99E5-3D5FA61D0E9E}" type="pres">
      <dgm:prSet presAssocID="{6BBBF0A1-F5EC-4FEB-8DC5-A6BBF765A8D4}" presName="text2" presStyleCnt="0"/>
      <dgm:spPr/>
    </dgm:pt>
    <dgm:pt modelId="{A3F44364-4BEA-4BF4-A9A0-F680DB35F120}" type="pres">
      <dgm:prSet presAssocID="{6BBBF0A1-F5EC-4FEB-8DC5-A6BBF765A8D4}" presName="textRepeatNode" presStyleLbl="alignNode1" presStyleIdx="1" presStyleCnt="3">
        <dgm:presLayoutVars>
          <dgm:chMax val="0"/>
          <dgm:chPref val="0"/>
          <dgm:bulletEnabled val="1"/>
        </dgm:presLayoutVars>
      </dgm:prSet>
      <dgm:spPr/>
    </dgm:pt>
    <dgm:pt modelId="{B74D598A-2CC9-4602-BD58-0C63F4045A5A}" type="pres">
      <dgm:prSet presAssocID="{6BBBF0A1-F5EC-4FEB-8DC5-A6BBF765A8D4}" presName="textaccent2" presStyleCnt="0"/>
      <dgm:spPr/>
    </dgm:pt>
    <dgm:pt modelId="{38B54B79-ECBE-450C-BE0E-55C46410D14E}" type="pres">
      <dgm:prSet presAssocID="{6BBBF0A1-F5EC-4FEB-8DC5-A6BBF765A8D4}" presName="accentRepeatNode" presStyleLbl="solidAlignAcc1" presStyleIdx="2" presStyleCnt="6" custLinFactX="-284896" custLinFactY="-168815" custLinFactNeighborX="-300000" custLinFactNeighborY="-200000"/>
      <dgm:spPr>
        <a:ln>
          <a:solidFill>
            <a:schemeClr val="tx1"/>
          </a:solidFill>
        </a:ln>
      </dgm:spPr>
    </dgm:pt>
    <dgm:pt modelId="{E8505449-2A9C-4986-9355-34E3AC3DF3C1}" type="pres">
      <dgm:prSet presAssocID="{445CF26F-019D-4667-8D20-9F6855BE5A2B}" presName="image2" presStyleCnt="0"/>
      <dgm:spPr/>
    </dgm:pt>
    <dgm:pt modelId="{31E4DEA8-AE78-4404-A41E-9E43FDB29EEE}" type="pres">
      <dgm:prSet presAssocID="{445CF26F-019D-4667-8D20-9F6855BE5A2B}" presName="imageRepeatNode" presStyleLbl="alignAcc1" presStyleIdx="1" presStyleCnt="3"/>
      <dgm:spPr/>
    </dgm:pt>
    <dgm:pt modelId="{F3D98630-2DA5-4B79-9FE8-58A35FB09CAB}" type="pres">
      <dgm:prSet presAssocID="{445CF26F-019D-4667-8D20-9F6855BE5A2B}" presName="imageaccent2" presStyleCnt="0"/>
      <dgm:spPr/>
    </dgm:pt>
    <dgm:pt modelId="{94240FBC-6C21-434F-BF13-E3D02E19851E}" type="pres">
      <dgm:prSet presAssocID="{445CF26F-019D-4667-8D20-9F6855BE5A2B}" presName="accentRepeatNode" presStyleLbl="solidAlignAcc1" presStyleIdx="3" presStyleCnt="6"/>
      <dgm:spPr>
        <a:noFill/>
        <a:ln>
          <a:noFill/>
        </a:ln>
      </dgm:spPr>
    </dgm:pt>
    <dgm:pt modelId="{D74046AA-30EE-4741-8652-D08FBAF40EF5}" type="pres">
      <dgm:prSet presAssocID="{B05C6627-3684-48F2-8DA9-12B562EE5D67}" presName="text3" presStyleCnt="0"/>
      <dgm:spPr/>
    </dgm:pt>
    <dgm:pt modelId="{C16F2A1E-7FEB-4F4C-8B95-0B696591D530}" type="pres">
      <dgm:prSet presAssocID="{B05C6627-3684-48F2-8DA9-12B562EE5D67}" presName="textRepeatNode" presStyleLbl="alignNode1" presStyleIdx="2" presStyleCnt="3">
        <dgm:presLayoutVars>
          <dgm:chMax val="0"/>
          <dgm:chPref val="0"/>
          <dgm:bulletEnabled val="1"/>
        </dgm:presLayoutVars>
      </dgm:prSet>
      <dgm:spPr/>
    </dgm:pt>
    <dgm:pt modelId="{8D885E89-8BFE-4A6C-97F5-A31809B6E26A}" type="pres">
      <dgm:prSet presAssocID="{B05C6627-3684-48F2-8DA9-12B562EE5D67}" presName="textaccent3" presStyleCnt="0"/>
      <dgm:spPr/>
    </dgm:pt>
    <dgm:pt modelId="{A9AF817E-C540-4790-A57B-4F2EA5D4EB8F}" type="pres">
      <dgm:prSet presAssocID="{B05C6627-3684-48F2-8DA9-12B562EE5D67}" presName="accentRepeatNode" presStyleLbl="solidAlignAcc1" presStyleIdx="4" presStyleCnt="6" custLinFactY="335335" custLinFactNeighborX="-156" custLinFactNeighborY="400000"/>
      <dgm:spPr>
        <a:ln>
          <a:solidFill>
            <a:schemeClr val="tx1"/>
          </a:solidFill>
        </a:ln>
      </dgm:spPr>
    </dgm:pt>
    <dgm:pt modelId="{509297DD-65EB-4AD9-98B7-4F68532DE228}" type="pres">
      <dgm:prSet presAssocID="{0AD0A336-0DF7-44AA-971F-AD4AA297DA32}" presName="image3" presStyleCnt="0"/>
      <dgm:spPr/>
    </dgm:pt>
    <dgm:pt modelId="{ED8AFF7B-FD71-4059-9061-80BA24A8AC0A}" type="pres">
      <dgm:prSet presAssocID="{0AD0A336-0DF7-44AA-971F-AD4AA297DA32}" presName="imageRepeatNode" presStyleLbl="alignAcc1" presStyleIdx="2" presStyleCnt="3"/>
      <dgm:spPr/>
    </dgm:pt>
    <dgm:pt modelId="{EDE90EE8-2251-4B67-83CE-21CBB22B2E19}" type="pres">
      <dgm:prSet presAssocID="{0AD0A336-0DF7-44AA-971F-AD4AA297DA32}" presName="imageaccent3" presStyleCnt="0"/>
      <dgm:spPr/>
    </dgm:pt>
    <dgm:pt modelId="{8C76495D-6BC2-45B0-8122-9789683B6F5C}" type="pres">
      <dgm:prSet presAssocID="{0AD0A336-0DF7-44AA-971F-AD4AA297DA32}" presName="accentRepeatNode" presStyleLbl="solidAlignAcc1" presStyleIdx="5" presStyleCnt="6"/>
      <dgm:spPr>
        <a:noFill/>
        <a:ln>
          <a:noFill/>
        </a:ln>
      </dgm:spPr>
    </dgm:pt>
  </dgm:ptLst>
  <dgm:cxnLst>
    <dgm:cxn modelId="{B38BE808-8433-4DB8-8806-90D77B0CB60C}" type="presOf" srcId="{B05C6627-3684-48F2-8DA9-12B562EE5D67}" destId="{C16F2A1E-7FEB-4F4C-8B95-0B696591D530}" srcOrd="0" destOrd="0" presId="urn:microsoft.com/office/officeart/2008/layout/HexagonCluster"/>
    <dgm:cxn modelId="{CF15E242-FE13-470F-BB27-AB09ECCA9F7F}" type="presOf" srcId="{8A1B3619-31B8-4928-94DB-A0FDE5E43AE1}" destId="{84CE0CE2-5F95-409C-AD2E-45C7E39EA960}" srcOrd="0" destOrd="0" presId="urn:microsoft.com/office/officeart/2008/layout/HexagonCluster"/>
    <dgm:cxn modelId="{D252D565-4DD0-403A-96BC-B8691301B759}" srcId="{A927EF18-5EDE-4403-8CCC-9270025E1344}" destId="{3DB66CB1-C7DE-42AE-AB87-D87021A2EFC9}" srcOrd="0" destOrd="0" parTransId="{FD6B5894-BAEB-4C1A-966A-48970B0AAE75}" sibTransId="{8A1B3619-31B8-4928-94DB-A0FDE5E43AE1}"/>
    <dgm:cxn modelId="{8A94B272-DAAA-40BD-AE3F-C52ED4AC0070}" srcId="{A927EF18-5EDE-4403-8CCC-9270025E1344}" destId="{6BBBF0A1-F5EC-4FEB-8DC5-A6BBF765A8D4}" srcOrd="1" destOrd="0" parTransId="{CC4C67A1-6D57-4E65-80ED-CCEEA4B87824}" sibTransId="{445CF26F-019D-4667-8D20-9F6855BE5A2B}"/>
    <dgm:cxn modelId="{B5B2CB57-5A28-43C7-BE4C-6EC65561C648}" type="presOf" srcId="{0AD0A336-0DF7-44AA-971F-AD4AA297DA32}" destId="{ED8AFF7B-FD71-4059-9061-80BA24A8AC0A}" srcOrd="0" destOrd="0" presId="urn:microsoft.com/office/officeart/2008/layout/HexagonCluster"/>
    <dgm:cxn modelId="{87E71994-0711-4C71-AEA6-FCD6433C9693}" type="presOf" srcId="{445CF26F-019D-4667-8D20-9F6855BE5A2B}" destId="{31E4DEA8-AE78-4404-A41E-9E43FDB29EEE}" srcOrd="0" destOrd="0" presId="urn:microsoft.com/office/officeart/2008/layout/HexagonCluster"/>
    <dgm:cxn modelId="{512EECAD-1E9C-4085-9807-A983773B003C}" type="presOf" srcId="{6BBBF0A1-F5EC-4FEB-8DC5-A6BBF765A8D4}" destId="{A3F44364-4BEA-4BF4-A9A0-F680DB35F120}" srcOrd="0" destOrd="0" presId="urn:microsoft.com/office/officeart/2008/layout/HexagonCluster"/>
    <dgm:cxn modelId="{5DB9FDCF-D9E4-43B1-8937-06E67CDAAE13}" srcId="{A927EF18-5EDE-4403-8CCC-9270025E1344}" destId="{B05C6627-3684-48F2-8DA9-12B562EE5D67}" srcOrd="2" destOrd="0" parTransId="{95931428-CED5-410D-B66E-3A1227539ED3}" sibTransId="{0AD0A336-0DF7-44AA-971F-AD4AA297DA32}"/>
    <dgm:cxn modelId="{0C56F1ED-F5E6-4A66-992D-A8F23941A8DF}" type="presOf" srcId="{3DB66CB1-C7DE-42AE-AB87-D87021A2EFC9}" destId="{33FC5C3B-376E-47EB-AB1C-286A3C14E543}" srcOrd="0" destOrd="0" presId="urn:microsoft.com/office/officeart/2008/layout/HexagonCluster"/>
    <dgm:cxn modelId="{C08766EF-2C54-48B5-BC27-3F566AA0C671}" type="presOf" srcId="{A927EF18-5EDE-4403-8CCC-9270025E1344}" destId="{283EAD6D-72AE-4872-8EFF-23C906DB0B81}" srcOrd="0" destOrd="0" presId="urn:microsoft.com/office/officeart/2008/layout/HexagonCluster"/>
    <dgm:cxn modelId="{B736683A-EFB7-4724-9FEA-4411B0159288}" type="presParOf" srcId="{283EAD6D-72AE-4872-8EFF-23C906DB0B81}" destId="{E527F7D0-2E36-4CDC-997B-33500953F7C2}" srcOrd="0" destOrd="0" presId="urn:microsoft.com/office/officeart/2008/layout/HexagonCluster"/>
    <dgm:cxn modelId="{4816D646-66BC-4264-85E6-73BC1EAC709C}" type="presParOf" srcId="{E527F7D0-2E36-4CDC-997B-33500953F7C2}" destId="{33FC5C3B-376E-47EB-AB1C-286A3C14E543}" srcOrd="0" destOrd="0" presId="urn:microsoft.com/office/officeart/2008/layout/HexagonCluster"/>
    <dgm:cxn modelId="{46DCFB97-3B0A-476A-B8CF-C5D0419F18A3}" type="presParOf" srcId="{283EAD6D-72AE-4872-8EFF-23C906DB0B81}" destId="{EF62E04D-F92D-48EF-BBE1-A03961AB3DB5}" srcOrd="1" destOrd="0" presId="urn:microsoft.com/office/officeart/2008/layout/HexagonCluster"/>
    <dgm:cxn modelId="{F5EA3CD7-7005-443A-A6AB-D2B1780D36C0}" type="presParOf" srcId="{EF62E04D-F92D-48EF-BBE1-A03961AB3DB5}" destId="{BDF1EEEE-4CCE-43F7-B2AA-1CD7C4B0CEB9}" srcOrd="0" destOrd="0" presId="urn:microsoft.com/office/officeart/2008/layout/HexagonCluster"/>
    <dgm:cxn modelId="{340A5E4D-4049-4BDA-90EC-604310B0AB40}" type="presParOf" srcId="{283EAD6D-72AE-4872-8EFF-23C906DB0B81}" destId="{7B334792-DF96-4CBE-8589-586DD37E0849}" srcOrd="2" destOrd="0" presId="urn:microsoft.com/office/officeart/2008/layout/HexagonCluster"/>
    <dgm:cxn modelId="{FA7C6ACE-D76A-4519-83B9-E617D5CC563B}" type="presParOf" srcId="{7B334792-DF96-4CBE-8589-586DD37E0849}" destId="{84CE0CE2-5F95-409C-AD2E-45C7E39EA960}" srcOrd="0" destOrd="0" presId="urn:microsoft.com/office/officeart/2008/layout/HexagonCluster"/>
    <dgm:cxn modelId="{1E1E9DCD-CA57-4F9C-A1B0-D24F26AB6443}" type="presParOf" srcId="{283EAD6D-72AE-4872-8EFF-23C906DB0B81}" destId="{CFE84BB1-02D3-4396-A042-4CE6A589DE6A}" srcOrd="3" destOrd="0" presId="urn:microsoft.com/office/officeart/2008/layout/HexagonCluster"/>
    <dgm:cxn modelId="{91CBF301-4A3A-472E-8B62-E1EF992DA422}" type="presParOf" srcId="{CFE84BB1-02D3-4396-A042-4CE6A589DE6A}" destId="{3BEF85ED-C096-4C0A-A779-B2D5E0E95E71}" srcOrd="0" destOrd="0" presId="urn:microsoft.com/office/officeart/2008/layout/HexagonCluster"/>
    <dgm:cxn modelId="{BD894263-B25E-4D81-99B2-8E2F9AAAE950}" type="presParOf" srcId="{283EAD6D-72AE-4872-8EFF-23C906DB0B81}" destId="{8C6C5021-23DC-42A2-99E5-3D5FA61D0E9E}" srcOrd="4" destOrd="0" presId="urn:microsoft.com/office/officeart/2008/layout/HexagonCluster"/>
    <dgm:cxn modelId="{AC69345E-749D-434C-9218-C31901E0FDFA}" type="presParOf" srcId="{8C6C5021-23DC-42A2-99E5-3D5FA61D0E9E}" destId="{A3F44364-4BEA-4BF4-A9A0-F680DB35F120}" srcOrd="0" destOrd="0" presId="urn:microsoft.com/office/officeart/2008/layout/HexagonCluster"/>
    <dgm:cxn modelId="{2470E223-0D57-4B66-BD85-8B739A9343EA}" type="presParOf" srcId="{283EAD6D-72AE-4872-8EFF-23C906DB0B81}" destId="{B74D598A-2CC9-4602-BD58-0C63F4045A5A}" srcOrd="5" destOrd="0" presId="urn:microsoft.com/office/officeart/2008/layout/HexagonCluster"/>
    <dgm:cxn modelId="{8AACD819-70B0-4E33-A2B8-BDD0F1262FF6}" type="presParOf" srcId="{B74D598A-2CC9-4602-BD58-0C63F4045A5A}" destId="{38B54B79-ECBE-450C-BE0E-55C46410D14E}" srcOrd="0" destOrd="0" presId="urn:microsoft.com/office/officeart/2008/layout/HexagonCluster"/>
    <dgm:cxn modelId="{70040E05-70AE-4E35-B586-8FACC3B14965}" type="presParOf" srcId="{283EAD6D-72AE-4872-8EFF-23C906DB0B81}" destId="{E8505449-2A9C-4986-9355-34E3AC3DF3C1}" srcOrd="6" destOrd="0" presId="urn:microsoft.com/office/officeart/2008/layout/HexagonCluster"/>
    <dgm:cxn modelId="{8388DC61-6816-4C9A-8B88-9D768F1083E7}" type="presParOf" srcId="{E8505449-2A9C-4986-9355-34E3AC3DF3C1}" destId="{31E4DEA8-AE78-4404-A41E-9E43FDB29EEE}" srcOrd="0" destOrd="0" presId="urn:microsoft.com/office/officeart/2008/layout/HexagonCluster"/>
    <dgm:cxn modelId="{A6CC3ED5-F899-48D7-BDF7-678B3169226F}" type="presParOf" srcId="{283EAD6D-72AE-4872-8EFF-23C906DB0B81}" destId="{F3D98630-2DA5-4B79-9FE8-58A35FB09CAB}" srcOrd="7" destOrd="0" presId="urn:microsoft.com/office/officeart/2008/layout/HexagonCluster"/>
    <dgm:cxn modelId="{44A805AF-5D8F-469B-B613-4B37929C1BF1}" type="presParOf" srcId="{F3D98630-2DA5-4B79-9FE8-58A35FB09CAB}" destId="{94240FBC-6C21-434F-BF13-E3D02E19851E}" srcOrd="0" destOrd="0" presId="urn:microsoft.com/office/officeart/2008/layout/HexagonCluster"/>
    <dgm:cxn modelId="{54EA351A-8DAA-48A7-AE9C-047C7516E064}" type="presParOf" srcId="{283EAD6D-72AE-4872-8EFF-23C906DB0B81}" destId="{D74046AA-30EE-4741-8652-D08FBAF40EF5}" srcOrd="8" destOrd="0" presId="urn:microsoft.com/office/officeart/2008/layout/HexagonCluster"/>
    <dgm:cxn modelId="{9902D0A5-FD7D-484A-AEF6-94F9740C4802}" type="presParOf" srcId="{D74046AA-30EE-4741-8652-D08FBAF40EF5}" destId="{C16F2A1E-7FEB-4F4C-8B95-0B696591D530}" srcOrd="0" destOrd="0" presId="urn:microsoft.com/office/officeart/2008/layout/HexagonCluster"/>
    <dgm:cxn modelId="{124D89F7-41BC-4C31-8E44-137579F33D07}" type="presParOf" srcId="{283EAD6D-72AE-4872-8EFF-23C906DB0B81}" destId="{8D885E89-8BFE-4A6C-97F5-A31809B6E26A}" srcOrd="9" destOrd="0" presId="urn:microsoft.com/office/officeart/2008/layout/HexagonCluster"/>
    <dgm:cxn modelId="{2AA3E1F4-E500-4CA7-A69C-8CD743F2FCA1}" type="presParOf" srcId="{8D885E89-8BFE-4A6C-97F5-A31809B6E26A}" destId="{A9AF817E-C540-4790-A57B-4F2EA5D4EB8F}" srcOrd="0" destOrd="0" presId="urn:microsoft.com/office/officeart/2008/layout/HexagonCluster"/>
    <dgm:cxn modelId="{7FFE38B9-BD63-4580-B7EA-32611538DADE}" type="presParOf" srcId="{283EAD6D-72AE-4872-8EFF-23C906DB0B81}" destId="{509297DD-65EB-4AD9-98B7-4F68532DE228}" srcOrd="10" destOrd="0" presId="urn:microsoft.com/office/officeart/2008/layout/HexagonCluster"/>
    <dgm:cxn modelId="{50D7E22B-55F5-44DD-A6D2-C1C78ECB9715}" type="presParOf" srcId="{509297DD-65EB-4AD9-98B7-4F68532DE228}" destId="{ED8AFF7B-FD71-4059-9061-80BA24A8AC0A}" srcOrd="0" destOrd="0" presId="urn:microsoft.com/office/officeart/2008/layout/HexagonCluster"/>
    <dgm:cxn modelId="{57314D1D-E071-4FBB-9A77-272FC6486F15}" type="presParOf" srcId="{283EAD6D-72AE-4872-8EFF-23C906DB0B81}" destId="{EDE90EE8-2251-4B67-83CE-21CBB22B2E19}" srcOrd="11" destOrd="0" presId="urn:microsoft.com/office/officeart/2008/layout/HexagonCluster"/>
    <dgm:cxn modelId="{6DCD4864-D01C-4DDF-9DDE-C2CD2B80ECA3}" type="presParOf" srcId="{EDE90EE8-2251-4B67-83CE-21CBB22B2E19}" destId="{8C76495D-6BC2-45B0-8122-9789683B6F5C}"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C5C3B-376E-47EB-AB1C-286A3C14E543}">
      <dsp:nvSpPr>
        <dsp:cNvPr id="0" name=""/>
        <dsp:cNvSpPr/>
      </dsp:nvSpPr>
      <dsp:spPr>
        <a:xfrm>
          <a:off x="1952345" y="3341447"/>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ClrTx/>
            <a:buSzTx/>
            <a:buFont typeface="+mj-ea"/>
            <a:buNone/>
          </a:pPr>
          <a:r>
            <a:rPr lang="zh-TW" altLang="en-US" sz="3100" b="1" kern="1200" dirty="0">
              <a:solidFill>
                <a:schemeClr val="tx1">
                  <a:lumMod val="95000"/>
                  <a:lumOff val="5000"/>
                </a:schemeClr>
              </a:solidFill>
              <a:latin typeface="微軟正黑體" panose="020B0604030504040204" pitchFamily="34" charset="-120"/>
              <a:ea typeface="微軟正黑體" panose="020B0604030504040204" pitchFamily="34" charset="-120"/>
            </a:rPr>
            <a:t>整合</a:t>
          </a:r>
          <a:r>
            <a:rPr kumimoji="0" lang="zh-TW" altLang="en-US" sz="3100" b="1" i="0" u="none" strike="noStrike" kern="1200"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投資流程</a:t>
          </a:r>
          <a:endParaRPr lang="zh-TW" altLang="en-US" sz="3100" kern="1200" dirty="0">
            <a:solidFill>
              <a:schemeClr val="tx1">
                <a:lumMod val="95000"/>
                <a:lumOff val="5000"/>
              </a:schemeClr>
            </a:solidFill>
          </a:endParaRPr>
        </a:p>
      </dsp:txBody>
      <dsp:txXfrm>
        <a:off x="2306774" y="3647026"/>
        <a:ext cx="1575110" cy="1358020"/>
      </dsp:txXfrm>
    </dsp:sp>
    <dsp:sp modelId="{BDF1EEEE-4CCE-43F7-B2AA-1CD7C4B0CEB9}">
      <dsp:nvSpPr>
        <dsp:cNvPr id="0" name=""/>
        <dsp:cNvSpPr/>
      </dsp:nvSpPr>
      <dsp:spPr>
        <a:xfrm>
          <a:off x="3512046" y="3346222"/>
          <a:ext cx="268668" cy="231557"/>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84CE0CE2-5F95-409C-AD2E-45C7E39EA960}">
      <dsp:nvSpPr>
        <dsp:cNvPr id="0" name=""/>
        <dsp:cNvSpPr/>
      </dsp:nvSpPr>
      <dsp:spPr>
        <a:xfrm>
          <a:off x="0" y="2283761"/>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BEF85ED-C096-4C0A-A779-B2D5E0E95E71}">
      <dsp:nvSpPr>
        <dsp:cNvPr id="0" name=""/>
        <dsp:cNvSpPr/>
      </dsp:nvSpPr>
      <dsp:spPr>
        <a:xfrm>
          <a:off x="1187752" y="3999557"/>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3F44364-4BEA-4BF4-A9A0-F680DB35F120}">
      <dsp:nvSpPr>
        <dsp:cNvPr id="0" name=""/>
        <dsp:cNvSpPr/>
      </dsp:nvSpPr>
      <dsp:spPr>
        <a:xfrm>
          <a:off x="3898188" y="2260350"/>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Font typeface="+mj-ea"/>
            <a:buNone/>
          </a:pPr>
          <a:r>
            <a:rPr lang="zh-TW" altLang="en-US" sz="3100" b="1" kern="1200" dirty="0">
              <a:solidFill>
                <a:schemeClr val="tx1">
                  <a:lumMod val="95000"/>
                  <a:lumOff val="5000"/>
                </a:schemeClr>
              </a:solidFill>
              <a:latin typeface="微軟正黑體" panose="020B0604030504040204" pitchFamily="34" charset="-120"/>
              <a:ea typeface="微軟正黑體" panose="020B0604030504040204" pitchFamily="34" charset="-120"/>
            </a:rPr>
            <a:t>整合分級制度</a:t>
          </a:r>
          <a:endParaRPr lang="zh-TW" altLang="en-US" sz="3100" kern="1200" dirty="0">
            <a:solidFill>
              <a:schemeClr val="tx1">
                <a:lumMod val="95000"/>
                <a:lumOff val="5000"/>
              </a:schemeClr>
            </a:solidFill>
          </a:endParaRPr>
        </a:p>
      </dsp:txBody>
      <dsp:txXfrm>
        <a:off x="4252617" y="2565929"/>
        <a:ext cx="1575110" cy="1358020"/>
      </dsp:txXfrm>
    </dsp:sp>
    <dsp:sp modelId="{38B54B79-ECBE-450C-BE0E-55C46410D14E}">
      <dsp:nvSpPr>
        <dsp:cNvPr id="0" name=""/>
        <dsp:cNvSpPr/>
      </dsp:nvSpPr>
      <dsp:spPr>
        <a:xfrm>
          <a:off x="3895500" y="3117294"/>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1E4DEA8-AE78-4404-A41E-9E43FDB29EEE}">
      <dsp:nvSpPr>
        <dsp:cNvPr id="0" name=""/>
        <dsp:cNvSpPr/>
      </dsp:nvSpPr>
      <dsp:spPr>
        <a:xfrm>
          <a:off x="5844032" y="3341447"/>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4240FBC-6C21-434F-BF13-E3D02E19851E}">
      <dsp:nvSpPr>
        <dsp:cNvPr id="0" name=""/>
        <dsp:cNvSpPr/>
      </dsp:nvSpPr>
      <dsp:spPr>
        <a:xfrm>
          <a:off x="5903366" y="4210799"/>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16F2A1E-7FEB-4F4C-8B95-0B696591D530}">
      <dsp:nvSpPr>
        <dsp:cNvPr id="0" name=""/>
        <dsp:cNvSpPr/>
      </dsp:nvSpPr>
      <dsp:spPr>
        <a:xfrm>
          <a:off x="1952345" y="1183935"/>
          <a:ext cx="2283968" cy="1969178"/>
        </a:xfrm>
        <a:prstGeom prst="hexagon">
          <a:avLst>
            <a:gd name="adj" fmla="val 25000"/>
            <a:gd name="vf" fmla="val 115470"/>
          </a:avLst>
        </a:prstGeom>
        <a:solidFill>
          <a:srgbClr val="DFCC6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9370" rIns="0" bIns="39370" numCol="1" spcCol="1270" anchor="ctr" anchorCtr="0">
          <a:noAutofit/>
        </a:bodyPr>
        <a:lstStyle/>
        <a:p>
          <a:pPr marL="0" lvl="0" indent="0" algn="ctr" defTabSz="1377950">
            <a:lnSpc>
              <a:spcPct val="90000"/>
            </a:lnSpc>
            <a:spcBef>
              <a:spcPct val="0"/>
            </a:spcBef>
            <a:spcAft>
              <a:spcPct val="35000"/>
            </a:spcAft>
            <a:buClrTx/>
            <a:buSzTx/>
            <a:buFont typeface="+mj-ea"/>
            <a:buNone/>
          </a:pPr>
          <a:r>
            <a:rPr kumimoji="0" lang="zh-TW" altLang="en-US" sz="3100" b="1" i="0" u="none" strike="noStrike" kern="1200" cap="none" spc="0" normalizeH="0" baseline="0" noProof="0" dirty="0">
              <a:ln>
                <a:noFill/>
              </a:ln>
              <a:solidFill>
                <a:schemeClr val="tx1">
                  <a:lumMod val="95000"/>
                  <a:lumOff val="5000"/>
                </a:schemeClr>
              </a:solidFill>
              <a:effectLst/>
              <a:uLnTx/>
              <a:uFillTx/>
              <a:latin typeface="微軟正黑體" panose="020B0604030504040204" pitchFamily="34" charset="-120"/>
              <a:ea typeface="微軟正黑體" panose="020B0604030504040204" pitchFamily="34" charset="-120"/>
              <a:cs typeface="+mn-cs"/>
            </a:rPr>
            <a:t>整合開戶流程</a:t>
          </a:r>
          <a:endParaRPr lang="zh-TW" altLang="en-US" sz="3100" kern="1200" dirty="0">
            <a:solidFill>
              <a:schemeClr val="tx1">
                <a:lumMod val="95000"/>
                <a:lumOff val="5000"/>
              </a:schemeClr>
            </a:solidFill>
          </a:endParaRPr>
        </a:p>
      </dsp:txBody>
      <dsp:txXfrm>
        <a:off x="2306774" y="1489514"/>
        <a:ext cx="1575110" cy="1358020"/>
      </dsp:txXfrm>
    </dsp:sp>
    <dsp:sp modelId="{A9AF817E-C540-4790-A57B-4F2EA5D4EB8F}">
      <dsp:nvSpPr>
        <dsp:cNvPr id="0" name=""/>
        <dsp:cNvSpPr/>
      </dsp:nvSpPr>
      <dsp:spPr>
        <a:xfrm>
          <a:off x="3500312" y="2921356"/>
          <a:ext cx="267411" cy="230474"/>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D8AFF7B-FD71-4059-9061-80BA24A8AC0A}">
      <dsp:nvSpPr>
        <dsp:cNvPr id="0" name=""/>
        <dsp:cNvSpPr/>
      </dsp:nvSpPr>
      <dsp:spPr>
        <a:xfrm>
          <a:off x="3898188" y="108040"/>
          <a:ext cx="2283968" cy="196917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C76495D-6BC2-45B0-8122-9789683B6F5C}">
      <dsp:nvSpPr>
        <dsp:cNvPr id="0" name=""/>
        <dsp:cNvSpPr/>
      </dsp:nvSpPr>
      <dsp:spPr>
        <a:xfrm>
          <a:off x="3965651" y="972710"/>
          <a:ext cx="267411" cy="23047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C1CB20E4-5058-4579-9E02-424D02D764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6AA69FA4-2857-4535-8724-F808F917A7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FB7A51-6C91-4616-A405-E97B1C62ACF8}" type="datetimeFigureOut">
              <a:rPr lang="zh-TW" altLang="en-US" smtClean="0"/>
              <a:t>2020/7/31</a:t>
            </a:fld>
            <a:endParaRPr lang="zh-TW" altLang="en-US"/>
          </a:p>
        </p:txBody>
      </p:sp>
      <p:sp>
        <p:nvSpPr>
          <p:cNvPr id="4" name="頁尾版面配置區 3">
            <a:extLst>
              <a:ext uri="{FF2B5EF4-FFF2-40B4-BE49-F238E27FC236}">
                <a16:creationId xmlns:a16="http://schemas.microsoft.com/office/drawing/2014/main" id="{E0D303CA-60B5-423C-9A36-ACD537C19D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EB56AE38-A1B1-40C6-8206-80BBA0BD79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86E240-D9E1-43E0-8670-2EDDBA4BB8FA}" type="slidenum">
              <a:rPr lang="zh-TW" altLang="en-US" smtClean="0"/>
              <a:t>‹#›</a:t>
            </a:fld>
            <a:endParaRPr lang="zh-TW" altLang="en-US"/>
          </a:p>
        </p:txBody>
      </p:sp>
    </p:spTree>
    <p:extLst>
      <p:ext uri="{BB962C8B-B14F-4D97-AF65-F5344CB8AC3E}">
        <p14:creationId xmlns:p14="http://schemas.microsoft.com/office/powerpoint/2010/main" val="415336886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17T06:26:19.281"/>
    </inkml:context>
    <inkml:brush xml:id="br0">
      <inkml:brushProperty name="width" value="0.05" units="cm"/>
      <inkml:brushProperty name="height" value="0.05" units="cm"/>
    </inkml:brush>
  </inkml:definitions>
  <inkml:trace contextRef="#ctx0" brushRef="#br0">1 0 10629 0 0,'0'0'1489'0'0,"0"0"-65"0"0,0 0-223 0 0,0 0-289 0 0,0 0-720 0 0,0 0-96 0 0,0 0-288 0 0,0 0-400 0 0,0 0-1441 0 0,0 0-1553 0 0,0 0-1632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69556-BC09-4A1D-AAA3-02ED36AEE0B0}" type="datetimeFigureOut">
              <a:rPr lang="zh-TW" altLang="en-US" smtClean="0"/>
              <a:t>2020/7/31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6DF18-71DA-4D34-A6EA-0305420C8DE8}" type="slidenum">
              <a:rPr lang="zh-TW" altLang="en-US" smtClean="0"/>
              <a:t>‹#›</a:t>
            </a:fld>
            <a:endParaRPr lang="zh-TW" altLang="en-US"/>
          </a:p>
        </p:txBody>
      </p:sp>
    </p:spTree>
    <p:extLst>
      <p:ext uri="{BB962C8B-B14F-4D97-AF65-F5344CB8AC3E}">
        <p14:creationId xmlns:p14="http://schemas.microsoft.com/office/powerpoint/2010/main" val="300859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85750" indent="-285750">
              <a:lnSpc>
                <a:spcPct val="150000"/>
              </a:lnSpc>
              <a:buFont typeface="Arial" panose="020B0604020202020204" pitchFamily="34" charset="0"/>
              <a:buChar char="•"/>
            </a:pPr>
            <a:r>
              <a:rPr lang="zh-TW" altLang="en-US" sz="1200" dirty="0">
                <a:solidFill>
                  <a:schemeClr val="bg1"/>
                </a:solidFill>
              </a:rPr>
              <a:t>截至今年六月，複委託總成交金額約</a:t>
            </a:r>
            <a:r>
              <a:rPr lang="en-US" altLang="zh-TW" sz="1200" dirty="0">
                <a:solidFill>
                  <a:schemeClr val="bg1"/>
                </a:solidFill>
              </a:rPr>
              <a:t>1.76</a:t>
            </a:r>
            <a:r>
              <a:rPr lang="zh-TW" altLang="en-US" sz="1200" dirty="0">
                <a:solidFill>
                  <a:schemeClr val="bg1"/>
                </a:solidFill>
              </a:rPr>
              <a:t>兆元，較去年同期大幅成長</a:t>
            </a:r>
            <a:r>
              <a:rPr lang="en-US" altLang="zh-TW" sz="1200" dirty="0">
                <a:solidFill>
                  <a:schemeClr val="bg1"/>
                </a:solidFill>
              </a:rPr>
              <a:t>46%</a:t>
            </a: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永豐金證券以</a:t>
            </a:r>
            <a:r>
              <a:rPr lang="en-US" altLang="zh-TW" sz="1200" dirty="0">
                <a:solidFill>
                  <a:schemeClr val="bg1"/>
                </a:solidFill>
              </a:rPr>
              <a:t>1,291</a:t>
            </a:r>
            <a:r>
              <a:rPr lang="zh-TW" altLang="en-US" sz="1200" dirty="0">
                <a:solidFill>
                  <a:schemeClr val="bg1"/>
                </a:solidFill>
              </a:rPr>
              <a:t>億元的交易量、市占比</a:t>
            </a:r>
            <a:r>
              <a:rPr lang="en-US" altLang="zh-TW" sz="1200" dirty="0">
                <a:solidFill>
                  <a:schemeClr val="bg1"/>
                </a:solidFill>
              </a:rPr>
              <a:t>19%</a:t>
            </a:r>
            <a:r>
              <a:rPr lang="zh-TW" altLang="en-US" sz="1200" dirty="0">
                <a:solidFill>
                  <a:schemeClr val="bg1"/>
                </a:solidFill>
              </a:rPr>
              <a:t>，穩居複委託零售冠軍</a:t>
            </a:r>
            <a:endParaRPr lang="en-US" altLang="zh-TW" sz="1200" dirty="0">
              <a:solidFill>
                <a:schemeClr val="bg1"/>
              </a:solidFill>
            </a:endParaRP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上半年複委託交易有效開戶數已逼近去年全年水準</a:t>
            </a:r>
            <a:endParaRPr lang="en-US" altLang="zh-TW" sz="1200" dirty="0">
              <a:solidFill>
                <a:schemeClr val="bg1"/>
              </a:solidFill>
            </a:endParaRPr>
          </a:p>
          <a:p>
            <a:pPr marL="342900" indent="-342900">
              <a:lnSpc>
                <a:spcPct val="150000"/>
              </a:lnSpc>
              <a:buFont typeface="Arial" panose="020B0604020202020204" pitchFamily="34" charset="0"/>
              <a:buChar char="•"/>
            </a:pPr>
            <a:endParaRPr lang="zh-TW" altLang="en-US" sz="1200" dirty="0">
              <a:solidFill>
                <a:schemeClr val="bg1"/>
              </a:solidFill>
            </a:endParaRPr>
          </a:p>
          <a:p>
            <a:pPr marL="342900" indent="-342900">
              <a:lnSpc>
                <a:spcPct val="150000"/>
              </a:lnSpc>
              <a:buFont typeface="Arial" panose="020B0604020202020204" pitchFamily="34" charset="0"/>
              <a:buChar char="•"/>
            </a:pPr>
            <a:r>
              <a:rPr lang="en-US" altLang="zh-TW" sz="1200" dirty="0">
                <a:solidFill>
                  <a:schemeClr val="bg1"/>
                </a:solidFill>
              </a:rPr>
              <a:t>30</a:t>
            </a:r>
            <a:r>
              <a:rPr lang="zh-TW" altLang="en-US" sz="1200" dirty="0">
                <a:solidFill>
                  <a:schemeClr val="bg1"/>
                </a:solidFill>
              </a:rPr>
              <a:t>歲以下年輕人零股成交戶數為集中市場</a:t>
            </a:r>
            <a:r>
              <a:rPr lang="en-US" altLang="zh-TW" sz="1200" dirty="0">
                <a:solidFill>
                  <a:schemeClr val="bg1"/>
                </a:solidFill>
              </a:rPr>
              <a:t>2.36</a:t>
            </a:r>
            <a:r>
              <a:rPr lang="zh-TW" altLang="en-US" sz="1200" dirty="0">
                <a:solidFill>
                  <a:schemeClr val="bg1"/>
                </a:solidFill>
              </a:rPr>
              <a:t>倍，佔零股市場近</a:t>
            </a:r>
            <a:r>
              <a:rPr lang="en-US" altLang="zh-TW" sz="1200" dirty="0">
                <a:solidFill>
                  <a:schemeClr val="bg1"/>
                </a:solidFill>
              </a:rPr>
              <a:t>14%</a:t>
            </a:r>
          </a:p>
          <a:p>
            <a:pPr>
              <a:lnSpc>
                <a:spcPct val="150000"/>
              </a:lnSpc>
            </a:pPr>
            <a:endParaRPr lang="en-US" altLang="zh-TW" sz="100" dirty="0">
              <a:solidFill>
                <a:schemeClr val="bg1"/>
              </a:solidFill>
            </a:endParaRPr>
          </a:p>
          <a:p>
            <a:pPr marL="342900" indent="-342900">
              <a:lnSpc>
                <a:spcPct val="150000"/>
              </a:lnSpc>
              <a:buFont typeface="Arial" panose="020B0604020202020204" pitchFamily="34" charset="0"/>
              <a:buChar char="•"/>
            </a:pPr>
            <a:r>
              <a:rPr lang="zh-TW" altLang="en-US" sz="1200" dirty="0">
                <a:solidFill>
                  <a:schemeClr val="bg1"/>
                </a:solidFill>
              </a:rPr>
              <a:t>連續三個月</a:t>
            </a:r>
            <a:r>
              <a:rPr lang="en-US" altLang="zh-TW" sz="1200" dirty="0">
                <a:solidFill>
                  <a:schemeClr val="bg1"/>
                </a:solidFill>
              </a:rPr>
              <a:t>30</a:t>
            </a:r>
            <a:r>
              <a:rPr lang="zh-TW" altLang="en-US" sz="1200" dirty="0">
                <a:solidFill>
                  <a:schemeClr val="bg1"/>
                </a:solidFill>
              </a:rPr>
              <a:t>歲以下投資人開戶數都超過百萬，分別高達</a:t>
            </a:r>
            <a:r>
              <a:rPr lang="en-US" altLang="zh-TW" sz="1200" dirty="0">
                <a:solidFill>
                  <a:schemeClr val="bg1"/>
                </a:solidFill>
              </a:rPr>
              <a:t>122</a:t>
            </a:r>
            <a:r>
              <a:rPr lang="zh-TW" altLang="en-US" sz="1200" dirty="0">
                <a:solidFill>
                  <a:schemeClr val="bg1"/>
                </a:solidFill>
              </a:rPr>
              <a:t>萬、</a:t>
            </a:r>
            <a:r>
              <a:rPr lang="en-US" altLang="zh-TW" sz="1200" dirty="0">
                <a:solidFill>
                  <a:schemeClr val="bg1"/>
                </a:solidFill>
              </a:rPr>
              <a:t>125</a:t>
            </a:r>
            <a:r>
              <a:rPr lang="zh-TW" altLang="en-US" sz="1200" dirty="0">
                <a:solidFill>
                  <a:schemeClr val="bg1"/>
                </a:solidFill>
              </a:rPr>
              <a:t>萬、</a:t>
            </a:r>
            <a:r>
              <a:rPr lang="en-US" altLang="zh-TW" sz="1200" dirty="0">
                <a:solidFill>
                  <a:schemeClr val="bg1"/>
                </a:solidFill>
              </a:rPr>
              <a:t>128</a:t>
            </a:r>
            <a:r>
              <a:rPr lang="zh-TW" altLang="en-US" sz="1200" dirty="0">
                <a:solidFill>
                  <a:schemeClr val="bg1"/>
                </a:solidFill>
              </a:rPr>
              <a:t>萬人</a:t>
            </a:r>
            <a:endParaRPr lang="en-US" altLang="zh-TW" sz="1200" dirty="0">
              <a:solidFill>
                <a:schemeClr val="bg1"/>
              </a:solidFill>
            </a:endParaRPr>
          </a:p>
          <a:p>
            <a:endParaRPr lang="zh-TW" altLang="en-US" dirty="0"/>
          </a:p>
        </p:txBody>
      </p:sp>
      <p:sp>
        <p:nvSpPr>
          <p:cNvPr id="4" name="投影片編號版面配置區 3"/>
          <p:cNvSpPr>
            <a:spLocks noGrp="1"/>
          </p:cNvSpPr>
          <p:nvPr>
            <p:ph type="sldNum" sz="quarter" idx="10"/>
          </p:nvPr>
        </p:nvSpPr>
        <p:spPr/>
        <p:txBody>
          <a:bodyPr/>
          <a:lstStyle/>
          <a:p>
            <a:fld id="{5476DF18-71DA-4D34-A6EA-0305420C8DE8}" type="slidenum">
              <a:rPr lang="zh-TW" altLang="en-US" smtClean="0"/>
              <a:t>6</a:t>
            </a:fld>
            <a:endParaRPr lang="zh-TW" altLang="en-US"/>
          </a:p>
        </p:txBody>
      </p:sp>
    </p:spTree>
    <p:extLst>
      <p:ext uri="{BB962C8B-B14F-4D97-AF65-F5344CB8AC3E}">
        <p14:creationId xmlns:p14="http://schemas.microsoft.com/office/powerpoint/2010/main" val="1384248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標題投影片">
    <p:spTree>
      <p:nvGrpSpPr>
        <p:cNvPr id="1" name=""/>
        <p:cNvGrpSpPr/>
        <p:nvPr/>
      </p:nvGrpSpPr>
      <p:grpSpPr>
        <a:xfrm>
          <a:off x="0" y="0"/>
          <a:ext cx="0" cy="0"/>
          <a:chOff x="0" y="0"/>
          <a:chExt cx="0" cy="0"/>
        </a:xfrm>
      </p:grpSpPr>
      <p:grpSp>
        <p:nvGrpSpPr>
          <p:cNvPr id="5" name="McK Title Elements">
            <a:extLst>
              <a:ext uri="{FF2B5EF4-FFF2-40B4-BE49-F238E27FC236}">
                <a16:creationId xmlns:a16="http://schemas.microsoft.com/office/drawing/2014/main" id="{0DACA66F-5984-426F-AFD1-057D7C1F94C4}"/>
              </a:ext>
            </a:extLst>
          </p:cNvPr>
          <p:cNvGrpSpPr>
            <a:grpSpLocks/>
          </p:cNvGrpSpPr>
          <p:nvPr userDrawn="1"/>
        </p:nvGrpSpPr>
        <p:grpSpPr bwMode="auto">
          <a:xfrm>
            <a:off x="3591727" y="2183416"/>
            <a:ext cx="6840046" cy="4601696"/>
            <a:chOff x="1663" y="1348"/>
            <a:chExt cx="3167" cy="2841"/>
          </a:xfrm>
        </p:grpSpPr>
        <p:sp>
          <p:nvSpPr>
            <p:cNvPr id="6" name="McK Confidential" hidden="1">
              <a:extLst>
                <a:ext uri="{FF2B5EF4-FFF2-40B4-BE49-F238E27FC236}">
                  <a16:creationId xmlns:a16="http://schemas.microsoft.com/office/drawing/2014/main" id="{C6FB7583-2103-4147-9657-661A6B860B82}"/>
                </a:ext>
              </a:extLst>
            </p:cNvPr>
            <p:cNvSpPr txBox="1">
              <a:spLocks noChangeArrowheads="1"/>
            </p:cNvSpPr>
            <p:nvPr userDrawn="1"/>
          </p:nvSpPr>
          <p:spPr bwMode="auto">
            <a:xfrm>
              <a:off x="1663" y="1348"/>
              <a:ext cx="936"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CONFIDENTIAL</a:t>
              </a:r>
            </a:p>
          </p:txBody>
        </p:sp>
        <p:sp>
          <p:nvSpPr>
            <p:cNvPr id="7" name="McK Document" hidden="1">
              <a:extLst>
                <a:ext uri="{FF2B5EF4-FFF2-40B4-BE49-F238E27FC236}">
                  <a16:creationId xmlns:a16="http://schemas.microsoft.com/office/drawing/2014/main" id="{3C59ACB7-8BB6-4257-841D-865B16EA485A}"/>
                </a:ext>
              </a:extLst>
            </p:cNvPr>
            <p:cNvSpPr txBox="1">
              <a:spLocks noChangeArrowheads="1"/>
            </p:cNvSpPr>
            <p:nvPr userDrawn="1"/>
          </p:nvSpPr>
          <p:spPr bwMode="auto">
            <a:xfrm>
              <a:off x="1663" y="3045"/>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Document</a:t>
              </a:r>
            </a:p>
          </p:txBody>
        </p:sp>
        <p:sp>
          <p:nvSpPr>
            <p:cNvPr id="8" name="McK Date" hidden="1">
              <a:extLst>
                <a:ext uri="{FF2B5EF4-FFF2-40B4-BE49-F238E27FC236}">
                  <a16:creationId xmlns:a16="http://schemas.microsoft.com/office/drawing/2014/main" id="{54B68577-1B7A-4DC1-85D7-A9E039EF7C37}"/>
                </a:ext>
              </a:extLst>
            </p:cNvPr>
            <p:cNvSpPr txBox="1">
              <a:spLocks noChangeArrowheads="1"/>
            </p:cNvSpPr>
            <p:nvPr userDrawn="1"/>
          </p:nvSpPr>
          <p:spPr bwMode="auto">
            <a:xfrm>
              <a:off x="1663" y="3216"/>
              <a:ext cx="316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defRPr/>
              </a:pPr>
              <a:r>
                <a:rPr lang="en-US" altLang="zh-TW" sz="1428" b="0">
                  <a:ea typeface="新細明體" panose="02020500000000000000" pitchFamily="18" charset="-120"/>
                </a:rPr>
                <a:t>Date</a:t>
              </a:r>
            </a:p>
          </p:txBody>
        </p:sp>
        <p:sp>
          <p:nvSpPr>
            <p:cNvPr id="9" name="McK Disclaimer" hidden="1">
              <a:extLst>
                <a:ext uri="{FF2B5EF4-FFF2-40B4-BE49-F238E27FC236}">
                  <a16:creationId xmlns:a16="http://schemas.microsoft.com/office/drawing/2014/main" id="{26CDD10B-AF31-434F-BB29-2AB11ACA8F28}"/>
                </a:ext>
              </a:extLst>
            </p:cNvPr>
            <p:cNvSpPr>
              <a:spLocks noChangeArrowheads="1"/>
            </p:cNvSpPr>
            <p:nvPr userDrawn="1">
              <p:custDataLst>
                <p:tags r:id="rId1"/>
              </p:custDataLst>
            </p:nvPr>
          </p:nvSpPr>
          <p:spPr bwMode="auto">
            <a:xfrm>
              <a:off x="1663" y="3840"/>
              <a:ext cx="2303"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defTabSz="804863" eaLnBrk="0" hangingPunct="0">
                <a:defRPr sz="4000" b="1">
                  <a:solidFill>
                    <a:schemeClr val="tx1"/>
                  </a:solidFill>
                  <a:latin typeface="Arial" panose="020B0604020202020204" pitchFamily="34" charset="0"/>
                  <a:ea typeface="华文楷体" panose="02010600040101010101" pitchFamily="2" charset="-122"/>
                </a:defRPr>
              </a:lvl1pPr>
              <a:lvl2pPr marL="742950" indent="-285750" defTabSz="804863"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defTabSz="804863"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defTabSz="804863"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defTabSz="804863"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defTabSz="804863"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a:defRPr/>
              </a:pPr>
              <a:r>
                <a:rPr lang="en-US" altLang="zh-TW" sz="918" b="0">
                  <a:ea typeface="新細明體" panose="02020500000000000000" pitchFamily="18" charset="-120"/>
                </a:rPr>
                <a:t>This report is solely for the use of client personnel.  No part of it may be circulated, quoted, or reproduced for distribution outside the client organization without prior written approval from McKinsey &amp; Company. This material was used by McKinsey &amp; Company during an oral presentation; it is not a complete record of the discussion.</a:t>
              </a:r>
            </a:p>
          </p:txBody>
        </p:sp>
      </p:grpSp>
      <p:sp>
        <p:nvSpPr>
          <p:cNvPr id="10" name="Line 197">
            <a:extLst>
              <a:ext uri="{FF2B5EF4-FFF2-40B4-BE49-F238E27FC236}">
                <a16:creationId xmlns:a16="http://schemas.microsoft.com/office/drawing/2014/main" id="{8B11285C-4F13-4708-B614-F262FD7D1953}"/>
              </a:ext>
            </a:extLst>
          </p:cNvPr>
          <p:cNvSpPr>
            <a:spLocks noChangeShapeType="1"/>
          </p:cNvSpPr>
          <p:nvPr userDrawn="1"/>
        </p:nvSpPr>
        <p:spPr bwMode="auto">
          <a:xfrm>
            <a:off x="1133889" y="3030543"/>
            <a:ext cx="10030052"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1837"/>
          </a:p>
        </p:txBody>
      </p:sp>
      <p:sp>
        <p:nvSpPr>
          <p:cNvPr id="15" name="標題 1"/>
          <p:cNvSpPr>
            <a:spLocks noGrp="1"/>
          </p:cNvSpPr>
          <p:nvPr>
            <p:ph type="title"/>
          </p:nvPr>
        </p:nvSpPr>
        <p:spPr>
          <a:xfrm>
            <a:off x="2122180" y="2304993"/>
            <a:ext cx="8159422" cy="717546"/>
          </a:xfrm>
          <a:prstGeom prst="rect">
            <a:avLst/>
          </a:prstGeom>
        </p:spPr>
        <p:txBody>
          <a:bodyPr anchor="ctr"/>
          <a:lstStyle>
            <a:lvl1pPr algn="ctr">
              <a:defRPr sz="3673">
                <a:solidFill>
                  <a:schemeClr val="tx1"/>
                </a:solidFill>
                <a:latin typeface="+mn-ea"/>
                <a:ea typeface="+mn-ea"/>
              </a:defRPr>
            </a:lvl1pPr>
          </a:lstStyle>
          <a:p>
            <a:r>
              <a:rPr lang="zh-TW" altLang="en-US"/>
              <a:t>按一下以編輯母片標題樣式</a:t>
            </a:r>
            <a:endParaRPr lang="zh-TW" altLang="en-US" dirty="0"/>
          </a:p>
        </p:txBody>
      </p:sp>
      <p:sp>
        <p:nvSpPr>
          <p:cNvPr id="19" name="文字版面配置區 3"/>
          <p:cNvSpPr>
            <a:spLocks noGrp="1"/>
          </p:cNvSpPr>
          <p:nvPr>
            <p:ph type="body" sz="half" idx="2"/>
          </p:nvPr>
        </p:nvSpPr>
        <p:spPr>
          <a:xfrm>
            <a:off x="3128390" y="4489744"/>
            <a:ext cx="6502357" cy="559288"/>
          </a:xfrm>
          <a:prstGeom prst="rect">
            <a:avLst/>
          </a:prstGeom>
        </p:spPr>
        <p:txBody>
          <a:bodyPr anchor="ctr"/>
          <a:lstStyle>
            <a:lvl1pPr marL="0" indent="0" algn="ctr">
              <a:buNone/>
              <a:defRPr sz="2857" b="1"/>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編輯母片文字樣式</a:t>
            </a:r>
          </a:p>
        </p:txBody>
      </p:sp>
      <p:sp>
        <p:nvSpPr>
          <p:cNvPr id="20" name="文字版面配置區 3"/>
          <p:cNvSpPr>
            <a:spLocks noGrp="1"/>
          </p:cNvSpPr>
          <p:nvPr>
            <p:ph type="body" sz="half" idx="10"/>
          </p:nvPr>
        </p:nvSpPr>
        <p:spPr>
          <a:xfrm>
            <a:off x="3786999" y="5584120"/>
            <a:ext cx="5122507" cy="414941"/>
          </a:xfrm>
          <a:prstGeom prst="rect">
            <a:avLst/>
          </a:prstGeom>
        </p:spPr>
        <p:txBody>
          <a:bodyPr anchor="ctr"/>
          <a:lstStyle>
            <a:lvl1pPr marL="0" indent="0" algn="ctr">
              <a:buNone/>
              <a:defRPr sz="1632" b="1">
                <a:latin typeface="+mj-ea"/>
                <a:ea typeface="+mj-ea"/>
              </a:defRPr>
            </a:lvl1pPr>
            <a:lvl2pPr marL="466481" indent="0">
              <a:buNone/>
              <a:defRPr sz="1224"/>
            </a:lvl2pPr>
            <a:lvl3pPr marL="932962" indent="0">
              <a:buNone/>
              <a:defRPr sz="1020"/>
            </a:lvl3pPr>
            <a:lvl4pPr marL="1399443" indent="0">
              <a:buNone/>
              <a:defRPr sz="918"/>
            </a:lvl4pPr>
            <a:lvl5pPr marL="1865925" indent="0">
              <a:buNone/>
              <a:defRPr sz="918"/>
            </a:lvl5pPr>
            <a:lvl6pPr marL="2332406" indent="0">
              <a:buNone/>
              <a:defRPr sz="918"/>
            </a:lvl6pPr>
            <a:lvl7pPr marL="2798887" indent="0">
              <a:buNone/>
              <a:defRPr sz="918"/>
            </a:lvl7pPr>
            <a:lvl8pPr marL="3265368" indent="0">
              <a:buNone/>
              <a:defRPr sz="918"/>
            </a:lvl8pPr>
            <a:lvl9pPr marL="3731849" indent="0">
              <a:buNone/>
              <a:defRPr sz="918"/>
            </a:lvl9pPr>
          </a:lstStyle>
          <a:p>
            <a:pPr lvl="0"/>
            <a:r>
              <a:rPr lang="zh-TW" altLang="en-US"/>
              <a:t>編輯母片文字樣式</a:t>
            </a:r>
          </a:p>
        </p:txBody>
      </p:sp>
      <p:pic>
        <p:nvPicPr>
          <p:cNvPr id="12" name="Picture 10" descr="金控及第一層子公司ol logo">
            <a:extLst>
              <a:ext uri="{FF2B5EF4-FFF2-40B4-BE49-F238E27FC236}">
                <a16:creationId xmlns:a16="http://schemas.microsoft.com/office/drawing/2014/main" id="{1947671D-6924-4550-8648-680DB88079F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3459" t="18423" r="54451" b="75691"/>
          <a:stretch>
            <a:fillRect/>
          </a:stretch>
        </p:blipFill>
        <p:spPr bwMode="auto">
          <a:xfrm>
            <a:off x="274638" y="298450"/>
            <a:ext cx="1989137"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141838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BAB543-F1D1-4CA0-A8DD-0E8FC7060D5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B9B37D92-2A2A-41F7-929A-F0B0BBAB13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559CA081-FC52-4541-9702-3EADD2DBA701}"/>
              </a:ext>
            </a:extLst>
          </p:cNvPr>
          <p:cNvSpPr>
            <a:spLocks noGrp="1"/>
          </p:cNvSpPr>
          <p:nvPr>
            <p:ph type="dt" sz="half" idx="10"/>
          </p:nvPr>
        </p:nvSpPr>
        <p:spPr/>
        <p:txBody>
          <a:bodyPr/>
          <a:lstStyle/>
          <a:p>
            <a:fld id="{44CBD109-27B0-48BF-B1B1-A9874291220C}"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F46EF710-DCEF-434C-90FC-CC887238C04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74CE969-3F95-48F1-AEE4-BC5DEE00A8DF}"/>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175165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3E9443-4FD0-4EB4-91A0-B9D3898CD91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1A3F031-DD14-438B-9C3D-6AA7ED25CD25}"/>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AAE45E3-285C-4801-9F63-16A8108E74ED}"/>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3EE079A-0DD3-4E45-9190-B0B7D7B5220E}"/>
              </a:ext>
            </a:extLst>
          </p:cNvPr>
          <p:cNvSpPr>
            <a:spLocks noGrp="1"/>
          </p:cNvSpPr>
          <p:nvPr>
            <p:ph type="dt" sz="half" idx="10"/>
          </p:nvPr>
        </p:nvSpPr>
        <p:spPr/>
        <p:txBody>
          <a:bodyPr/>
          <a:lstStyle/>
          <a:p>
            <a:fld id="{1399FBC9-A31E-47D7-ABEB-B4E310C06E6D}"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D05CB020-3122-4A27-8400-694C2C8866C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911BCC9-8A38-415A-806D-A89BCB33717E}"/>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900193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576002-57D2-43D1-9A67-EA2B01C1A19E}"/>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832D2BC-CA2D-4D77-B8EB-C6BA425720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40B5993-0641-4C1E-BD21-B32371A8BD9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7721E2F-0A42-4C66-A258-706FB31F14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4840EAE3-815E-4640-8799-86655015B4F5}"/>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A65D073-79A7-4210-817C-8D72AF191CB0}"/>
              </a:ext>
            </a:extLst>
          </p:cNvPr>
          <p:cNvSpPr>
            <a:spLocks noGrp="1"/>
          </p:cNvSpPr>
          <p:nvPr>
            <p:ph type="dt" sz="half" idx="10"/>
          </p:nvPr>
        </p:nvSpPr>
        <p:spPr/>
        <p:txBody>
          <a:bodyPr/>
          <a:lstStyle/>
          <a:p>
            <a:fld id="{DFCB0D87-F8EF-4BFD-8CD5-5D2BAA823307}" type="datetime1">
              <a:rPr lang="zh-TW" altLang="en-US" smtClean="0"/>
              <a:t>2020/7/31</a:t>
            </a:fld>
            <a:endParaRPr lang="zh-TW" altLang="en-US"/>
          </a:p>
        </p:txBody>
      </p:sp>
      <p:sp>
        <p:nvSpPr>
          <p:cNvPr id="8" name="頁尾版面配置區 7">
            <a:extLst>
              <a:ext uri="{FF2B5EF4-FFF2-40B4-BE49-F238E27FC236}">
                <a16:creationId xmlns:a16="http://schemas.microsoft.com/office/drawing/2014/main" id="{7683522E-78B0-4B40-83DD-005AFFE3618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ED05B370-7982-46D6-87D9-89CB952CA012}"/>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548227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D89CA24-090B-4A3B-838F-D7CBEC767C6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F1CE50F-6D5B-4BE7-81DF-99B2CDEE71C3}"/>
              </a:ext>
            </a:extLst>
          </p:cNvPr>
          <p:cNvSpPr>
            <a:spLocks noGrp="1"/>
          </p:cNvSpPr>
          <p:nvPr>
            <p:ph type="dt" sz="half" idx="10"/>
          </p:nvPr>
        </p:nvSpPr>
        <p:spPr/>
        <p:txBody>
          <a:bodyPr/>
          <a:lstStyle/>
          <a:p>
            <a:fld id="{12C1B936-B725-4742-A89D-42A7AE805135}" type="datetime1">
              <a:rPr lang="zh-TW" altLang="en-US" smtClean="0"/>
              <a:t>2020/7/31</a:t>
            </a:fld>
            <a:endParaRPr lang="zh-TW" altLang="en-US"/>
          </a:p>
        </p:txBody>
      </p:sp>
      <p:sp>
        <p:nvSpPr>
          <p:cNvPr id="4" name="頁尾版面配置區 3">
            <a:extLst>
              <a:ext uri="{FF2B5EF4-FFF2-40B4-BE49-F238E27FC236}">
                <a16:creationId xmlns:a16="http://schemas.microsoft.com/office/drawing/2014/main" id="{2CE432D7-3870-4719-97B1-8622833DA42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005E461-F1F1-45C6-8174-8AEFFA54CC87}"/>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69349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C18E4DBB-42E9-49EE-ABF4-E3686A8DE05D}"/>
              </a:ext>
            </a:extLst>
          </p:cNvPr>
          <p:cNvSpPr>
            <a:spLocks noGrp="1"/>
          </p:cNvSpPr>
          <p:nvPr>
            <p:ph type="dt" sz="half" idx="10"/>
          </p:nvPr>
        </p:nvSpPr>
        <p:spPr/>
        <p:txBody>
          <a:bodyPr/>
          <a:lstStyle/>
          <a:p>
            <a:fld id="{D0262A00-A162-45A5-B2A4-3BF759DAB597}" type="datetime1">
              <a:rPr lang="zh-TW" altLang="en-US" smtClean="0"/>
              <a:t>2020/7/31</a:t>
            </a:fld>
            <a:endParaRPr lang="zh-TW" altLang="en-US"/>
          </a:p>
        </p:txBody>
      </p:sp>
      <p:sp>
        <p:nvSpPr>
          <p:cNvPr id="3" name="頁尾版面配置區 2">
            <a:extLst>
              <a:ext uri="{FF2B5EF4-FFF2-40B4-BE49-F238E27FC236}">
                <a16:creationId xmlns:a16="http://schemas.microsoft.com/office/drawing/2014/main" id="{7D262239-E5F6-4EC5-BA8F-F4A70BCD774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F7ED0D8-30F2-4938-B1B7-56B1C3C60AB5}"/>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13663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FF2EE7-161C-429B-B063-8369C369A22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D354CEF-C8D9-4636-B6AE-6FBD5387C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6D79E6C5-1BC5-4A3B-ABDE-FAB04B3717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ADBE70BE-E54A-4B35-AD9E-234074AD95BA}"/>
              </a:ext>
            </a:extLst>
          </p:cNvPr>
          <p:cNvSpPr>
            <a:spLocks noGrp="1"/>
          </p:cNvSpPr>
          <p:nvPr>
            <p:ph type="dt" sz="half" idx="10"/>
          </p:nvPr>
        </p:nvSpPr>
        <p:spPr/>
        <p:txBody>
          <a:bodyPr/>
          <a:lstStyle/>
          <a:p>
            <a:fld id="{C171B7A7-3107-47CE-AF5D-9622618926CE}"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22997FED-B3F1-492B-A04D-A40357E715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E61D3BA-1184-4804-B023-A6B2AF8B6297}"/>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372471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78ED5-B523-46C8-BECA-F5879A4FF85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FF66595-6694-44BB-A370-727CE8660A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86F7A64-D4AE-4AD8-B267-F061D458DF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088DD700-E39F-4478-9BC9-39E713D2D735}"/>
              </a:ext>
            </a:extLst>
          </p:cNvPr>
          <p:cNvSpPr>
            <a:spLocks noGrp="1"/>
          </p:cNvSpPr>
          <p:nvPr>
            <p:ph type="dt" sz="half" idx="10"/>
          </p:nvPr>
        </p:nvSpPr>
        <p:spPr/>
        <p:txBody>
          <a:bodyPr/>
          <a:lstStyle/>
          <a:p>
            <a:fld id="{29E4EF49-E63C-4D3F-96DA-82697EE6AF7A}" type="datetime1">
              <a:rPr lang="zh-TW" altLang="en-US" smtClean="0"/>
              <a:t>2020/7/31</a:t>
            </a:fld>
            <a:endParaRPr lang="zh-TW" altLang="en-US"/>
          </a:p>
        </p:txBody>
      </p:sp>
      <p:sp>
        <p:nvSpPr>
          <p:cNvPr id="6" name="頁尾版面配置區 5">
            <a:extLst>
              <a:ext uri="{FF2B5EF4-FFF2-40B4-BE49-F238E27FC236}">
                <a16:creationId xmlns:a16="http://schemas.microsoft.com/office/drawing/2014/main" id="{C30D1639-67CD-4747-A686-AC1BF85AAE8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999B5D4-65B0-434F-8051-11D0D38AB954}"/>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89153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33A9A6-9EF1-4ACE-8DD5-A198CF5DD3D8}"/>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4363CEB4-9197-4815-A416-C1068A9214B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9E36EED-F18D-4C67-80B3-25508D30BA87}"/>
              </a:ext>
            </a:extLst>
          </p:cNvPr>
          <p:cNvSpPr>
            <a:spLocks noGrp="1"/>
          </p:cNvSpPr>
          <p:nvPr>
            <p:ph type="dt" sz="half" idx="10"/>
          </p:nvPr>
        </p:nvSpPr>
        <p:spPr/>
        <p:txBody>
          <a:bodyPr/>
          <a:lstStyle/>
          <a:p>
            <a:fld id="{C5A0B3A2-4178-4F5E-8C5A-F9A5991121C4}"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1EEC163-54DB-4E77-904A-A15767AF45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103C136-7FDE-4864-B781-63D944FC11B9}"/>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2378100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03431E8-3D42-4468-A958-9E9947970386}"/>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8CF0C42F-438C-4377-B708-EBF03B8F076F}"/>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84D56AE-B5CA-4935-B094-BDD3AA433741}"/>
              </a:ext>
            </a:extLst>
          </p:cNvPr>
          <p:cNvSpPr>
            <a:spLocks noGrp="1"/>
          </p:cNvSpPr>
          <p:nvPr>
            <p:ph type="dt" sz="half" idx="10"/>
          </p:nvPr>
        </p:nvSpPr>
        <p:spPr/>
        <p:txBody>
          <a:bodyPr/>
          <a:lstStyle/>
          <a:p>
            <a:fld id="{D7D34471-F15F-408B-88D3-4EB4647F4C12}"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775E9A92-F1D1-4502-B2D6-75DA634BBEC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7DAB819-465E-49DE-AF7B-CADB40A6F2F5}"/>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503656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标题幻灯片">
    <p:bg>
      <p:bgPr>
        <a:solidFill>
          <a:srgbClr val="272727"/>
        </a:solidFill>
        <a:effectLst/>
      </p:bgPr>
    </p:bg>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48C976F7-E54B-470F-A5E6-2AC62A020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7519977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1">
                <a:solidFill>
                  <a:schemeClr val="tx1"/>
                </a:solidFill>
                <a:latin typeface="+mn-ea"/>
                <a:ea typeface="+mn-ea"/>
              </a:defRPr>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364876446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863318-C570-4E55-AB86-DF069325DFE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619D7D4-C6DB-477D-8996-E5B5E17728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3372C97-ED7F-4EFD-8915-13211DA4F6E8}"/>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588DF1FC-3587-42F6-9686-7427A7B0A1D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6FCBE6-9DCD-4666-AE79-3865E236864D}"/>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225494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FCA82A-167A-4D82-B4F3-E055BF374296}"/>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8045648-46EC-41EB-ACA1-3058A9D373B2}"/>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48AFD1E-CFF4-4F52-A545-56E0BA5E9406}"/>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95991B4E-0062-4EFE-922E-2F61977FD3B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2416A52-9208-47F6-8057-B2276DF6E7EB}"/>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630271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8058E8B-F04D-40AD-A785-8ADED682EC0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8FCE0FA-0626-427C-AD53-8DE07690E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C843F9F6-DE9C-4E5B-8CBE-C8A75A2FE63F}"/>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AD7E297E-C4D4-4F28-A4B8-BD80AF16E95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A539983-D72B-4C0E-89C0-003DB23AB8DE}"/>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404101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AD9585-26BF-4237-8F65-D68E4D5676C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83C24E3-D6F5-41D9-B1EF-39681EF05933}"/>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49019CA-2ADB-49DF-BFF3-694F7BFEC858}"/>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8A8135E-597F-4323-B5C2-ED6A706E786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047F9B98-4250-45C9-9E99-D353FBFD2ED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A315F04-7389-4E7B-BB42-D245F9BF9AD1}"/>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251279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82F3B-5559-4C58-9C25-26EC4440F9C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01AE54F-1F19-4336-A659-CD4003C0C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5690EAB8-F4A2-49FA-9DAE-91C9F93C65B5}"/>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12707B5-8BA6-47B2-9352-1E4A64656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78B29139-0AED-4230-84DE-CF954B47477F}"/>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6501ECFD-DCDF-4D5B-BF2D-AE4F25F25E88}"/>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8" name="頁尾版面配置區 7">
            <a:extLst>
              <a:ext uri="{FF2B5EF4-FFF2-40B4-BE49-F238E27FC236}">
                <a16:creationId xmlns:a16="http://schemas.microsoft.com/office/drawing/2014/main" id="{1330D671-A35A-413C-BB3D-E8CB3CC5D53C}"/>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E0FEF9D-069B-4304-B546-4E0D5EA7DAF8}"/>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416785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2016E5A-61E9-4341-924F-96D48EBA2DB8}"/>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93384F9-E0FF-44AB-9407-0F178BC014EE}"/>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4" name="頁尾版面配置區 3">
            <a:extLst>
              <a:ext uri="{FF2B5EF4-FFF2-40B4-BE49-F238E27FC236}">
                <a16:creationId xmlns:a16="http://schemas.microsoft.com/office/drawing/2014/main" id="{D8F77018-0B19-4669-A406-33857A52698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27186ED-E01B-4CA0-A1A8-3FDD417521A8}"/>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17611920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C2ADD3E-6DF9-4CE8-84A3-F9E2C6647EE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3" name="頁尾版面配置區 2">
            <a:extLst>
              <a:ext uri="{FF2B5EF4-FFF2-40B4-BE49-F238E27FC236}">
                <a16:creationId xmlns:a16="http://schemas.microsoft.com/office/drawing/2014/main" id="{827ED568-1D5C-4AE8-898C-F97DC4CF94E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B089E18C-146F-48DA-A6C3-4DB8927A8982}"/>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279485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C0031-0385-419F-9ADB-4FB4F294A96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39303B64-1C01-482A-9FFC-8CDD7D288D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6257312-E362-415C-B57A-A89150315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A104465-72F6-48F8-8406-AA93FF4B074A}"/>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1E83AF5E-63FF-47C5-A51B-E53DE46262F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5B9A089-0BFA-4837-B7D3-F471E2AE5723}"/>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396590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CC574C-DD01-4FA2-AEC9-2BE9C4838A7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C9AE4BF-D135-4C9B-B248-757F283584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9B4C51F-17DE-42AB-8B20-9DB84ACDD2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30BFC4B-E9A8-4080-9924-0A09DC31095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6" name="頁尾版面配置區 5">
            <a:extLst>
              <a:ext uri="{FF2B5EF4-FFF2-40B4-BE49-F238E27FC236}">
                <a16:creationId xmlns:a16="http://schemas.microsoft.com/office/drawing/2014/main" id="{8031CBFA-2B41-4C14-9EFC-02B99A59848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595B9FE-F06B-4DFC-9E22-1E25B0040FF7}"/>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29520925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63C0F4-7EF6-424E-9915-E00B4A1F3A5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58A272A-192E-473E-BE03-8330475AC917}"/>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7682E1D-EAAC-4B1E-BDF0-577CB78D99E7}"/>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4B6EEF9A-4CCE-4E27-B511-98BA7280EF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77C9B58-E0ED-4C28-9661-2B7F1C151EAC}"/>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01293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1159A7F-62E5-4362-9742-B73CF2D843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70" r="1524"/>
          <a:stretch/>
        </p:blipFill>
        <p:spPr>
          <a:xfrm>
            <a:off x="0" y="0"/>
            <a:ext cx="12402564" cy="6965576"/>
          </a:xfrm>
          <a:prstGeom prst="rect">
            <a:avLst/>
          </a:prstGeom>
        </p:spPr>
      </p:pic>
      <p:sp>
        <p:nvSpPr>
          <p:cNvPr id="3" name="投影片編號版面配置區 5">
            <a:extLst>
              <a:ext uri="{FF2B5EF4-FFF2-40B4-BE49-F238E27FC236}">
                <a16:creationId xmlns:a16="http://schemas.microsoft.com/office/drawing/2014/main" id="{223333AF-7615-4C06-9CEB-8D208F0566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4487228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A3C988E0-9F26-4D7D-B267-C8A455CDEC5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EDD886D-52CB-46B7-9225-FE9DC3275F8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AC12E7C-1248-4489-9B64-EDA2863D85FD}"/>
              </a:ext>
            </a:extLst>
          </p:cNvPr>
          <p:cNvSpPr>
            <a:spLocks noGrp="1"/>
          </p:cNvSpPr>
          <p:nvPr>
            <p:ph type="dt" sz="half" idx="10"/>
          </p:nvPr>
        </p:nvSpPr>
        <p:spPr/>
        <p:txBody>
          <a:body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2D9A4128-7C58-42BA-A470-09AC1446A89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A9844E8-CEA1-43A8-BB39-D4189BDF224A}"/>
              </a:ext>
            </a:extLst>
          </p:cNvPr>
          <p:cNvSpPr>
            <a:spLocks noGrp="1"/>
          </p:cNvSpPr>
          <p:nvPr>
            <p:ph type="sldNum" sz="quarter" idx="12"/>
          </p:nvPr>
        </p:nvSpPr>
        <p:spPr/>
        <p:txBody>
          <a:body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4885352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5" name="標題 1"/>
          <p:cNvSpPr>
            <a:spLocks noGrp="1"/>
          </p:cNvSpPr>
          <p:nvPr>
            <p:ph type="title"/>
          </p:nvPr>
        </p:nvSpPr>
        <p:spPr>
          <a:xfrm>
            <a:off x="365895" y="150922"/>
            <a:ext cx="11342694" cy="635226"/>
          </a:xfrm>
          <a:prstGeom prst="rect">
            <a:avLst/>
          </a:prstGeom>
        </p:spPr>
        <p:txBody>
          <a:bodyPr anchor="ctr"/>
          <a:lstStyle>
            <a:lvl1pPr algn="l">
              <a:defRPr sz="3265" b="0">
                <a:solidFill>
                  <a:schemeClr val="tx1"/>
                </a:solidFill>
                <a:latin typeface="+mn-ea"/>
                <a:ea typeface="+mn-ea"/>
              </a:defRPr>
            </a:lvl1pPr>
          </a:lstStyle>
          <a:p>
            <a:r>
              <a:rPr lang="zh-TW" altLang="en-US" dirty="0"/>
              <a:t>按一下以編輯母片標題樣式</a:t>
            </a:r>
          </a:p>
        </p:txBody>
      </p:sp>
    </p:spTree>
    <p:extLst>
      <p:ext uri="{BB962C8B-B14F-4D97-AF65-F5344CB8AC3E}">
        <p14:creationId xmlns:p14="http://schemas.microsoft.com/office/powerpoint/2010/main" val="111139597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272727"/>
        </a:solidFill>
        <a:effectLst/>
      </p:bgPr>
    </p:bg>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48C976F7-E54B-470F-A5E6-2AC62A0205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393819130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投影片編號版面配置區 5">
            <a:extLst>
              <a:ext uri="{FF2B5EF4-FFF2-40B4-BE49-F238E27FC236}">
                <a16:creationId xmlns:a16="http://schemas.microsoft.com/office/drawing/2014/main" id="{9BFD4E4A-E13A-4E7A-AD79-FD2D4089C7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387320049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F139FA67-514A-4072-A318-0BEFAF4AD0EA}"/>
              </a:ext>
            </a:extLst>
          </p:cNvPr>
          <p:cNvSpPr>
            <a:spLocks noGrp="1"/>
          </p:cNvSpPr>
          <p:nvPr>
            <p:ph type="dt" sz="half" idx="10"/>
          </p:nvPr>
        </p:nvSpPr>
        <p:spPr/>
        <p:txBody>
          <a:bodyPr/>
          <a:lstStyle/>
          <a:p>
            <a:fld id="{D6C34123-122E-41F8-84F3-11B53F7FE3EA}" type="datetimeFigureOut">
              <a:rPr lang="zh-TW" altLang="en-US" smtClean="0"/>
              <a:t>2020/7/31</a:t>
            </a:fld>
            <a:endParaRPr lang="zh-TW" altLang="en-US"/>
          </a:p>
        </p:txBody>
      </p:sp>
      <p:sp>
        <p:nvSpPr>
          <p:cNvPr id="3" name="頁尾版面配置區 2">
            <a:extLst>
              <a:ext uri="{FF2B5EF4-FFF2-40B4-BE49-F238E27FC236}">
                <a16:creationId xmlns:a16="http://schemas.microsoft.com/office/drawing/2014/main" id="{6FDB0B06-7BE5-4D98-A6C7-17657051809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3D0CFB1-0571-4E6E-952A-0C5319A62CC8}"/>
              </a:ext>
            </a:extLst>
          </p:cNvPr>
          <p:cNvSpPr>
            <a:spLocks noGrp="1"/>
          </p:cNvSpPr>
          <p:nvPr>
            <p:ph type="sldNum" sz="quarter" idx="12"/>
          </p:nvPr>
        </p:nvSpPr>
        <p:spPr/>
        <p:txBody>
          <a:body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415396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93AEF-209E-4AE5-9DF8-4199A3BA4B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429A8-BE0E-48AD-9294-1EEB5D898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2B8FE7-B86F-4BBD-A595-479D7EC3ADD4}"/>
              </a:ext>
            </a:extLst>
          </p:cNvPr>
          <p:cNvSpPr>
            <a:spLocks noGrp="1"/>
          </p:cNvSpPr>
          <p:nvPr>
            <p:ph type="dt" sz="half" idx="10"/>
          </p:nvPr>
        </p:nvSpPr>
        <p:spPr/>
        <p:txBody>
          <a:bodyPr/>
          <a:lstStyle/>
          <a:p>
            <a:fld id="{DB8C55E9-7F53-468F-918F-24A58AD023FB}"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0A01480-20B9-4780-8C07-7803BA370AA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4BAD6B-B909-48E3-99CD-97BB5E8FF5D0}"/>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4108368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393AEF-209E-4AE5-9DF8-4199A3BA4B5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F4B429A8-BE0E-48AD-9294-1EEB5D898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D2B8FE7-B86F-4BBD-A595-479D7EC3ADD4}"/>
              </a:ext>
            </a:extLst>
          </p:cNvPr>
          <p:cNvSpPr>
            <a:spLocks noGrp="1"/>
          </p:cNvSpPr>
          <p:nvPr>
            <p:ph type="dt" sz="half" idx="10"/>
          </p:nvPr>
        </p:nvSpPr>
        <p:spPr/>
        <p:txBody>
          <a:bodyPr/>
          <a:lstStyle/>
          <a:p>
            <a:fld id="{DB8C55E9-7F53-468F-918F-24A58AD023FB}"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0A01480-20B9-4780-8C07-7803BA370AA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4BAD6B-B909-48E3-99CD-97BB5E8FF5D0}"/>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3755194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4360DA-2C96-44F2-9362-5C366DA6CA0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C99C1CC-708C-4B82-A697-325DB671EA1E}"/>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086B29-9CCB-4387-8CFD-DF197213541F}"/>
              </a:ext>
            </a:extLst>
          </p:cNvPr>
          <p:cNvSpPr>
            <a:spLocks noGrp="1"/>
          </p:cNvSpPr>
          <p:nvPr>
            <p:ph type="dt" sz="half" idx="10"/>
          </p:nvPr>
        </p:nvSpPr>
        <p:spPr/>
        <p:txBody>
          <a:bodyPr/>
          <a:lstStyle/>
          <a:p>
            <a:fld id="{CB13D1F8-F4D3-42ED-B02E-947E777DEB07}"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A3D33AA3-4C90-4C8B-9B67-C047EA21111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12C5FA-3B1A-4862-85FA-415415060466}"/>
              </a:ext>
            </a:extLst>
          </p:cNvPr>
          <p:cNvSpPr>
            <a:spLocks noGrp="1"/>
          </p:cNvSpPr>
          <p:nvPr>
            <p:ph type="sldNum" sz="quarter" idx="12"/>
          </p:nvPr>
        </p:nvSpPr>
        <p:spPr/>
        <p:txBody>
          <a:body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6083739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4.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Line 197">
            <a:extLst>
              <a:ext uri="{FF2B5EF4-FFF2-40B4-BE49-F238E27FC236}">
                <a16:creationId xmlns:a16="http://schemas.microsoft.com/office/drawing/2014/main" id="{D2ACA788-B17C-412D-9297-DA61C0EA7297}"/>
              </a:ext>
            </a:extLst>
          </p:cNvPr>
          <p:cNvSpPr>
            <a:spLocks noChangeShapeType="1"/>
          </p:cNvSpPr>
          <p:nvPr userDrawn="1"/>
        </p:nvSpPr>
        <p:spPr bwMode="auto">
          <a:xfrm>
            <a:off x="311010" y="808253"/>
            <a:ext cx="11477110" cy="0"/>
          </a:xfrm>
          <a:prstGeom prst="line">
            <a:avLst/>
          </a:prstGeom>
          <a:noFill/>
          <a:ln w="15875">
            <a:solidFill>
              <a:srgbClr val="FF0000"/>
            </a:solidFill>
            <a:round/>
            <a:headEnd/>
            <a:tailEnd/>
          </a:ln>
          <a:extLst>
            <a:ext uri="{909E8E84-426E-40DD-AFC4-6F175D3DCCD1}">
              <a14:hiddenFill xmlns:a14="http://schemas.microsoft.com/office/drawing/2010/main">
                <a:noFill/>
              </a14:hiddenFill>
            </a:ext>
          </a:extLst>
        </p:spPr>
        <p:txBody>
          <a:bodyPr/>
          <a:lstStyle/>
          <a:p>
            <a:endParaRPr lang="zh-TW" altLang="en-US" sz="1837"/>
          </a:p>
        </p:txBody>
      </p:sp>
      <p:sp>
        <p:nvSpPr>
          <p:cNvPr id="1027" name="矩形 9">
            <a:extLst>
              <a:ext uri="{FF2B5EF4-FFF2-40B4-BE49-F238E27FC236}">
                <a16:creationId xmlns:a16="http://schemas.microsoft.com/office/drawing/2014/main" id="{7383DB81-46F2-48E7-84E7-92986FD96A81}"/>
              </a:ext>
            </a:extLst>
          </p:cNvPr>
          <p:cNvSpPr>
            <a:spLocks noChangeArrowheads="1"/>
          </p:cNvSpPr>
          <p:nvPr userDrawn="1"/>
        </p:nvSpPr>
        <p:spPr bwMode="auto">
          <a:xfrm>
            <a:off x="17279" y="6601617"/>
            <a:ext cx="531308" cy="228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algn="ctr" eaLnBrk="1" hangingPunct="1">
              <a:lnSpc>
                <a:spcPts val="1020"/>
              </a:lnSpc>
              <a:defRPr/>
            </a:pPr>
            <a:fld id="{4DEDD614-CC74-4167-9C99-DA57436578D4}" type="slidenum">
              <a:rPr lang="en-US" altLang="zh-TW" sz="1224" b="0" smtClean="0">
                <a:ea typeface="微軟正黑體" panose="020B0604030504040204" pitchFamily="34" charset="-120"/>
              </a:rPr>
              <a:pPr algn="ctr" eaLnBrk="1" hangingPunct="1">
                <a:lnSpc>
                  <a:spcPts val="1020"/>
                </a:lnSpc>
                <a:defRPr/>
              </a:pPr>
              <a:t>‹#›</a:t>
            </a:fld>
            <a:endParaRPr lang="en-US" altLang="zh-TW" sz="1224" b="0">
              <a:ea typeface="微軟正黑體" panose="020B0604030504040204" pitchFamily="34" charset="-120"/>
            </a:endParaRPr>
          </a:p>
        </p:txBody>
      </p:sp>
      <p:sp>
        <p:nvSpPr>
          <p:cNvPr id="1028" name="矩形 6">
            <a:extLst>
              <a:ext uri="{FF2B5EF4-FFF2-40B4-BE49-F238E27FC236}">
                <a16:creationId xmlns:a16="http://schemas.microsoft.com/office/drawing/2014/main" id="{ED0B72BE-5AE6-44CB-9197-8CF1CEA14666}"/>
              </a:ext>
            </a:extLst>
          </p:cNvPr>
          <p:cNvSpPr>
            <a:spLocks noChangeArrowheads="1"/>
          </p:cNvSpPr>
          <p:nvPr userDrawn="1"/>
        </p:nvSpPr>
        <p:spPr bwMode="auto">
          <a:xfrm>
            <a:off x="2250499" y="6634476"/>
            <a:ext cx="7097061" cy="22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4000" b="1">
                <a:solidFill>
                  <a:schemeClr val="tx1"/>
                </a:solidFill>
                <a:latin typeface="Arial" panose="020B0604020202020204" pitchFamily="34" charset="0"/>
                <a:ea typeface="华文楷体" panose="02010600040101010101" pitchFamily="2" charset="-122"/>
              </a:defRPr>
            </a:lvl1pPr>
            <a:lvl2pPr marL="742950" indent="-285750" eaLnBrk="0" hangingPunct="0">
              <a:defRPr sz="4000" b="1">
                <a:solidFill>
                  <a:schemeClr val="tx1"/>
                </a:solidFill>
                <a:latin typeface="Arial" panose="020B0604020202020204" pitchFamily="34" charset="0"/>
                <a:ea typeface="华文楷体" panose="02010600040101010101" pitchFamily="2" charset="-122"/>
              </a:defRPr>
            </a:lvl2pPr>
            <a:lvl3pPr marL="1143000" indent="-228600" eaLnBrk="0" hangingPunct="0">
              <a:defRPr sz="4000" b="1">
                <a:solidFill>
                  <a:schemeClr val="tx1"/>
                </a:solidFill>
                <a:latin typeface="Arial" panose="020B0604020202020204" pitchFamily="34" charset="0"/>
                <a:ea typeface="华文楷体" panose="02010600040101010101" pitchFamily="2" charset="-122"/>
              </a:defRPr>
            </a:lvl3pPr>
            <a:lvl4pPr marL="1600200" indent="-228600" eaLnBrk="0" hangingPunct="0">
              <a:defRPr sz="4000" b="1">
                <a:solidFill>
                  <a:schemeClr val="tx1"/>
                </a:solidFill>
                <a:latin typeface="Arial" panose="020B0604020202020204" pitchFamily="34" charset="0"/>
                <a:ea typeface="华文楷体" panose="02010600040101010101" pitchFamily="2" charset="-122"/>
              </a:defRPr>
            </a:lvl4pPr>
            <a:lvl5pPr marL="2057400" indent="-228600" eaLnBrk="0" hangingPunct="0">
              <a:defRPr sz="4000" b="1">
                <a:solidFill>
                  <a:schemeClr val="tx1"/>
                </a:solidFill>
                <a:latin typeface="Arial" panose="020B0604020202020204" pitchFamily="34" charset="0"/>
                <a:ea typeface="华文楷体" panose="02010600040101010101" pitchFamily="2" charset="-122"/>
              </a:defRPr>
            </a:lvl5pPr>
            <a:lvl6pPr marL="25146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6pPr>
            <a:lvl7pPr marL="29718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7pPr>
            <a:lvl8pPr marL="34290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8pPr>
            <a:lvl9pPr marL="3886200" indent="-228600" eaLnBrk="0" fontAlgn="base" hangingPunct="0">
              <a:spcBef>
                <a:spcPct val="0"/>
              </a:spcBef>
              <a:spcAft>
                <a:spcPct val="0"/>
              </a:spcAft>
              <a:defRPr sz="4000" b="1">
                <a:solidFill>
                  <a:schemeClr val="tx1"/>
                </a:solidFill>
                <a:latin typeface="Arial" panose="020B0604020202020204" pitchFamily="34" charset="0"/>
                <a:ea typeface="华文楷体" panose="02010600040101010101" pitchFamily="2" charset="-122"/>
              </a:defRPr>
            </a:lvl9pPr>
          </a:lstStyle>
          <a:p>
            <a:pPr eaLnBrk="1" hangingPunct="1">
              <a:lnSpc>
                <a:spcPts val="1020"/>
              </a:lnSpc>
              <a:defRPr/>
            </a:pPr>
            <a:r>
              <a:rPr lang="zh-TW" altLang="en-US" sz="918" b="0" dirty="0">
                <a:solidFill>
                  <a:srgbClr val="7F7F7F"/>
                </a:solidFill>
                <a:latin typeface="+mn-ea"/>
                <a:ea typeface="+mn-ea"/>
              </a:rPr>
              <a:t>機密資料 僅限永豐銀行內部使用 </a:t>
            </a:r>
            <a:r>
              <a:rPr lang="en-US" altLang="zh-TW" sz="918" b="0" dirty="0">
                <a:solidFill>
                  <a:srgbClr val="7F7F7F"/>
                </a:solidFill>
                <a:latin typeface="+mn-ea"/>
                <a:ea typeface="+mn-ea"/>
              </a:rPr>
              <a:t>Company Confidential-For Bank </a:t>
            </a:r>
            <a:r>
              <a:rPr lang="en-US" altLang="zh-TW" sz="918" b="0" dirty="0" err="1">
                <a:solidFill>
                  <a:srgbClr val="7F7F7F"/>
                </a:solidFill>
                <a:latin typeface="+mn-ea"/>
                <a:ea typeface="+mn-ea"/>
              </a:rPr>
              <a:t>SinoPac</a:t>
            </a:r>
            <a:r>
              <a:rPr lang="en-US" altLang="zh-TW" sz="918" b="0" dirty="0">
                <a:solidFill>
                  <a:srgbClr val="7F7F7F"/>
                </a:solidFill>
                <a:latin typeface="+mn-ea"/>
                <a:ea typeface="+mn-ea"/>
              </a:rPr>
              <a:t> Internal Use Only</a:t>
            </a:r>
          </a:p>
        </p:txBody>
      </p:sp>
      <p:pic>
        <p:nvPicPr>
          <p:cNvPr id="6" name="Picture 13" descr="金控及第一層子公司ol logo">
            <a:extLst>
              <a:ext uri="{FF2B5EF4-FFF2-40B4-BE49-F238E27FC236}">
                <a16:creationId xmlns:a16="http://schemas.microsoft.com/office/drawing/2014/main" id="{A8FB6B6E-0F1A-4089-AE47-0AE656D0E14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3459" t="26985" r="26395" b="68283"/>
          <a:stretch>
            <a:fillRect/>
          </a:stretch>
        </p:blipFill>
        <p:spPr bwMode="auto">
          <a:xfrm>
            <a:off x="9694197" y="6458263"/>
            <a:ext cx="2298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8433503"/>
      </p:ext>
    </p:extLst>
  </p:cSld>
  <p:clrMap bg1="lt1" tx1="dk1" bg2="lt2" tx2="dk2" accent1="accent1" accent2="accent2" accent3="accent3" accent4="accent4" accent5="accent5" accent6="accent6" hlink="hlink" folHlink="folHlink"/>
  <p:sldLayoutIdLst>
    <p:sldLayoutId id="2147483658" r:id="rId1"/>
    <p:sldLayoutId id="2147483659" r:id="rId2"/>
  </p:sldLayoutIdLst>
  <p:transition spd="med"/>
  <p:hf hdr="0"/>
  <p:txStyles>
    <p:titleStyle>
      <a:lvl1pPr algn="l" defTabSz="913526" rtl="0" eaLnBrk="1" fontAlgn="base" hangingPunct="1">
        <a:spcBef>
          <a:spcPct val="0"/>
        </a:spcBef>
        <a:spcAft>
          <a:spcPct val="0"/>
        </a:spcAft>
        <a:defRPr sz="1939" b="1">
          <a:solidFill>
            <a:schemeClr val="tx2"/>
          </a:solidFill>
          <a:latin typeface="+mj-lt"/>
          <a:ea typeface="+mj-ea"/>
          <a:cs typeface="+mj-cs"/>
        </a:defRPr>
      </a:lvl1pPr>
      <a:lvl2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2pPr>
      <a:lvl3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3pPr>
      <a:lvl4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4pPr>
      <a:lvl5pPr algn="l" defTabSz="913526" rtl="0" eaLnBrk="1" fontAlgn="base" hangingPunct="1">
        <a:spcBef>
          <a:spcPct val="0"/>
        </a:spcBef>
        <a:spcAft>
          <a:spcPct val="0"/>
        </a:spcAft>
        <a:defRPr sz="1939" b="1">
          <a:solidFill>
            <a:schemeClr val="tx2"/>
          </a:solidFill>
          <a:latin typeface="Calibri" panose="020F0502020204030204" pitchFamily="34" charset="0"/>
          <a:ea typeface="微軟正黑體" panose="020B0604030504040204" pitchFamily="34" charset="-120"/>
        </a:defRPr>
      </a:lvl5pPr>
      <a:lvl6pPr marL="466481" algn="l" defTabSz="913526" rtl="0" eaLnBrk="1" fontAlgn="base" hangingPunct="1">
        <a:spcBef>
          <a:spcPct val="0"/>
        </a:spcBef>
        <a:spcAft>
          <a:spcPct val="0"/>
        </a:spcAft>
        <a:defRPr sz="1939" b="1">
          <a:solidFill>
            <a:schemeClr val="tx2"/>
          </a:solidFill>
          <a:latin typeface="Arial" charset="0"/>
        </a:defRPr>
      </a:lvl6pPr>
      <a:lvl7pPr marL="932962" algn="l" defTabSz="913526" rtl="0" eaLnBrk="1" fontAlgn="base" hangingPunct="1">
        <a:spcBef>
          <a:spcPct val="0"/>
        </a:spcBef>
        <a:spcAft>
          <a:spcPct val="0"/>
        </a:spcAft>
        <a:defRPr sz="1939" b="1">
          <a:solidFill>
            <a:schemeClr val="tx2"/>
          </a:solidFill>
          <a:latin typeface="Arial" charset="0"/>
        </a:defRPr>
      </a:lvl7pPr>
      <a:lvl8pPr marL="1399443" algn="l" defTabSz="913526" rtl="0" eaLnBrk="1" fontAlgn="base" hangingPunct="1">
        <a:spcBef>
          <a:spcPct val="0"/>
        </a:spcBef>
        <a:spcAft>
          <a:spcPct val="0"/>
        </a:spcAft>
        <a:defRPr sz="1939" b="1">
          <a:solidFill>
            <a:schemeClr val="tx2"/>
          </a:solidFill>
          <a:latin typeface="Arial" charset="0"/>
        </a:defRPr>
      </a:lvl8pPr>
      <a:lvl9pPr marL="1865925" algn="l" defTabSz="913526" rtl="0" eaLnBrk="1" fontAlgn="base" hangingPunct="1">
        <a:spcBef>
          <a:spcPct val="0"/>
        </a:spcBef>
        <a:spcAft>
          <a:spcPct val="0"/>
        </a:spcAft>
        <a:defRPr sz="1939" b="1">
          <a:solidFill>
            <a:schemeClr val="tx2"/>
          </a:solidFill>
          <a:latin typeface="Arial" charset="0"/>
        </a:defRPr>
      </a:lvl9pPr>
    </p:titleStyle>
    <p:bodyStyle>
      <a:lvl1pPr marL="349861" indent="-349861" algn="l" defTabSz="913526" rtl="0" eaLnBrk="1" fontAlgn="base" hangingPunct="1">
        <a:spcBef>
          <a:spcPct val="0"/>
        </a:spcBef>
        <a:spcAft>
          <a:spcPct val="0"/>
        </a:spcAft>
        <a:buSzPct val="120000"/>
        <a:buChar char="•"/>
        <a:defRPr sz="1632">
          <a:solidFill>
            <a:schemeClr val="tx1"/>
          </a:solidFill>
          <a:latin typeface="+mn-lt"/>
          <a:ea typeface="+mn-ea"/>
          <a:cs typeface="+mn-cs"/>
        </a:defRPr>
      </a:lvl1pPr>
      <a:lvl2pPr marL="147396" indent="-145775" algn="l" defTabSz="913526" rtl="0" eaLnBrk="1" fontAlgn="base" hangingPunct="1">
        <a:spcBef>
          <a:spcPct val="0"/>
        </a:spcBef>
        <a:spcAft>
          <a:spcPct val="0"/>
        </a:spcAft>
        <a:buSzPct val="120000"/>
        <a:buChar char="•"/>
        <a:defRPr sz="1632">
          <a:solidFill>
            <a:schemeClr val="tx1"/>
          </a:solidFill>
          <a:latin typeface="+mn-lt"/>
          <a:ea typeface="+mn-ea"/>
        </a:defRPr>
      </a:lvl2pPr>
      <a:lvl3pPr marL="301269" indent="-152254" algn="l" defTabSz="913526" rtl="0" eaLnBrk="1" fontAlgn="base" hangingPunct="1">
        <a:spcBef>
          <a:spcPct val="0"/>
        </a:spcBef>
        <a:spcAft>
          <a:spcPct val="0"/>
        </a:spcAft>
        <a:buChar char="–"/>
        <a:defRPr sz="1632">
          <a:solidFill>
            <a:schemeClr val="tx1"/>
          </a:solidFill>
          <a:latin typeface="+mn-lt"/>
          <a:ea typeface="+mn-ea"/>
        </a:defRPr>
      </a:lvl3pPr>
      <a:lvl4pPr marL="440566" indent="-137677" algn="l" defTabSz="913526" rtl="0" eaLnBrk="1" fontAlgn="base" hangingPunct="1">
        <a:spcBef>
          <a:spcPct val="0"/>
        </a:spcBef>
        <a:spcAft>
          <a:spcPct val="0"/>
        </a:spcAft>
        <a:buSzPct val="89000"/>
        <a:buChar char="•"/>
        <a:defRPr sz="1632">
          <a:solidFill>
            <a:schemeClr val="tx1"/>
          </a:solidFill>
          <a:latin typeface="+mn-lt"/>
          <a:ea typeface="+mn-ea"/>
        </a:defRPr>
      </a:lvl4pPr>
      <a:lvl5pPr marL="594440" indent="-152254" algn="l" defTabSz="913526" rtl="0" eaLnBrk="1" fontAlgn="base" hangingPunct="1">
        <a:spcBef>
          <a:spcPct val="0"/>
        </a:spcBef>
        <a:spcAft>
          <a:spcPct val="0"/>
        </a:spcAft>
        <a:buSzPct val="75000"/>
        <a:buChar char="–"/>
        <a:defRPr sz="1632">
          <a:solidFill>
            <a:schemeClr val="tx1"/>
          </a:solidFill>
          <a:latin typeface="+mn-lt"/>
          <a:ea typeface="+mn-ea"/>
        </a:defRPr>
      </a:lvl5pPr>
      <a:lvl6pPr marL="1060921" indent="-152254" algn="l" defTabSz="913526" rtl="0" eaLnBrk="1" fontAlgn="base" hangingPunct="1">
        <a:spcBef>
          <a:spcPct val="0"/>
        </a:spcBef>
        <a:spcAft>
          <a:spcPct val="0"/>
        </a:spcAft>
        <a:buSzPct val="75000"/>
        <a:buChar char="–"/>
        <a:defRPr sz="1632">
          <a:solidFill>
            <a:schemeClr val="tx1"/>
          </a:solidFill>
          <a:latin typeface="+mn-lt"/>
          <a:ea typeface="+mn-ea"/>
        </a:defRPr>
      </a:lvl6pPr>
      <a:lvl7pPr marL="1527402" indent="-152254" algn="l" defTabSz="913526" rtl="0" eaLnBrk="1" fontAlgn="base" hangingPunct="1">
        <a:spcBef>
          <a:spcPct val="0"/>
        </a:spcBef>
        <a:spcAft>
          <a:spcPct val="0"/>
        </a:spcAft>
        <a:buSzPct val="75000"/>
        <a:buChar char="–"/>
        <a:defRPr sz="1632">
          <a:solidFill>
            <a:schemeClr val="tx1"/>
          </a:solidFill>
          <a:latin typeface="+mn-lt"/>
          <a:ea typeface="+mn-ea"/>
        </a:defRPr>
      </a:lvl7pPr>
      <a:lvl8pPr marL="1993884" indent="-152254" algn="l" defTabSz="913526" rtl="0" eaLnBrk="1" fontAlgn="base" hangingPunct="1">
        <a:spcBef>
          <a:spcPct val="0"/>
        </a:spcBef>
        <a:spcAft>
          <a:spcPct val="0"/>
        </a:spcAft>
        <a:buSzPct val="75000"/>
        <a:buChar char="–"/>
        <a:defRPr sz="1632">
          <a:solidFill>
            <a:schemeClr val="tx1"/>
          </a:solidFill>
          <a:latin typeface="+mn-lt"/>
          <a:ea typeface="+mn-ea"/>
        </a:defRPr>
      </a:lvl8pPr>
      <a:lvl9pPr marL="2460365" indent="-152254" algn="l" defTabSz="913526" rtl="0" eaLnBrk="1" fontAlgn="base" hangingPunct="1">
        <a:spcBef>
          <a:spcPct val="0"/>
        </a:spcBef>
        <a:spcAft>
          <a:spcPct val="0"/>
        </a:spcAft>
        <a:buSzPct val="75000"/>
        <a:buChar char="–"/>
        <a:defRPr sz="1632">
          <a:solidFill>
            <a:schemeClr val="tx1"/>
          </a:solidFill>
          <a:latin typeface="+mn-lt"/>
          <a:ea typeface="+mn-ea"/>
        </a:defRPr>
      </a:lvl9pPr>
    </p:bodyStyle>
    <p:otherStyle>
      <a:defPPr>
        <a:defRPr lang="zh-TW"/>
      </a:defPPr>
      <a:lvl1pPr marL="0" algn="l" defTabSz="932962" rtl="0" eaLnBrk="1" latinLnBrk="0" hangingPunct="1">
        <a:defRPr sz="1837" kern="1200">
          <a:solidFill>
            <a:schemeClr val="tx1"/>
          </a:solidFill>
          <a:latin typeface="+mn-lt"/>
          <a:ea typeface="+mn-ea"/>
          <a:cs typeface="+mn-cs"/>
        </a:defRPr>
      </a:lvl1pPr>
      <a:lvl2pPr marL="466481" algn="l" defTabSz="932962" rtl="0" eaLnBrk="1" latinLnBrk="0" hangingPunct="1">
        <a:defRPr sz="1837" kern="1200">
          <a:solidFill>
            <a:schemeClr val="tx1"/>
          </a:solidFill>
          <a:latin typeface="+mn-lt"/>
          <a:ea typeface="+mn-ea"/>
          <a:cs typeface="+mn-cs"/>
        </a:defRPr>
      </a:lvl2pPr>
      <a:lvl3pPr marL="932962" algn="l" defTabSz="932962" rtl="0" eaLnBrk="1" latinLnBrk="0" hangingPunct="1">
        <a:defRPr sz="1837" kern="1200">
          <a:solidFill>
            <a:schemeClr val="tx1"/>
          </a:solidFill>
          <a:latin typeface="+mn-lt"/>
          <a:ea typeface="+mn-ea"/>
          <a:cs typeface="+mn-cs"/>
        </a:defRPr>
      </a:lvl3pPr>
      <a:lvl4pPr marL="1399443" algn="l" defTabSz="932962" rtl="0" eaLnBrk="1" latinLnBrk="0" hangingPunct="1">
        <a:defRPr sz="1837" kern="1200">
          <a:solidFill>
            <a:schemeClr val="tx1"/>
          </a:solidFill>
          <a:latin typeface="+mn-lt"/>
          <a:ea typeface="+mn-ea"/>
          <a:cs typeface="+mn-cs"/>
        </a:defRPr>
      </a:lvl4pPr>
      <a:lvl5pPr marL="1865925" algn="l" defTabSz="932962" rtl="0" eaLnBrk="1" latinLnBrk="0" hangingPunct="1">
        <a:defRPr sz="1837" kern="1200">
          <a:solidFill>
            <a:schemeClr val="tx1"/>
          </a:solidFill>
          <a:latin typeface="+mn-lt"/>
          <a:ea typeface="+mn-ea"/>
          <a:cs typeface="+mn-cs"/>
        </a:defRPr>
      </a:lvl5pPr>
      <a:lvl6pPr marL="2332406" algn="l" defTabSz="932962" rtl="0" eaLnBrk="1" latinLnBrk="0" hangingPunct="1">
        <a:defRPr sz="1837" kern="1200">
          <a:solidFill>
            <a:schemeClr val="tx1"/>
          </a:solidFill>
          <a:latin typeface="+mn-lt"/>
          <a:ea typeface="+mn-ea"/>
          <a:cs typeface="+mn-cs"/>
        </a:defRPr>
      </a:lvl6pPr>
      <a:lvl7pPr marL="2798887" algn="l" defTabSz="932962" rtl="0" eaLnBrk="1" latinLnBrk="0" hangingPunct="1">
        <a:defRPr sz="1837" kern="1200">
          <a:solidFill>
            <a:schemeClr val="tx1"/>
          </a:solidFill>
          <a:latin typeface="+mn-lt"/>
          <a:ea typeface="+mn-ea"/>
          <a:cs typeface="+mn-cs"/>
        </a:defRPr>
      </a:lvl7pPr>
      <a:lvl8pPr marL="3265368" algn="l" defTabSz="932962" rtl="0" eaLnBrk="1" latinLnBrk="0" hangingPunct="1">
        <a:defRPr sz="1837" kern="1200">
          <a:solidFill>
            <a:schemeClr val="tx1"/>
          </a:solidFill>
          <a:latin typeface="+mn-lt"/>
          <a:ea typeface="+mn-ea"/>
          <a:cs typeface="+mn-cs"/>
        </a:defRPr>
      </a:lvl8pPr>
      <a:lvl9pPr marL="3731849" algn="l" defTabSz="932962" rtl="0" eaLnBrk="1" latinLnBrk="0" hangingPunct="1">
        <a:defRPr sz="183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
        <p:nvSpPr>
          <p:cNvPr id="3" name="投影片編號版面配置區 5">
            <a:extLst>
              <a:ext uri="{FF2B5EF4-FFF2-40B4-BE49-F238E27FC236}">
                <a16:creationId xmlns:a16="http://schemas.microsoft.com/office/drawing/2014/main" id="{0A47F042-483F-4515-AB96-DF1AA782F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E67BA-4528-426C-A530-683A1EB9708C}" type="slidenum">
              <a:rPr lang="zh-TW" altLang="en-US" smtClean="0"/>
              <a:t>‹#›</a:t>
            </a:fld>
            <a:endParaRPr lang="zh-TW" altLang="en-US"/>
          </a:p>
        </p:txBody>
      </p:sp>
    </p:spTree>
    <p:extLst>
      <p:ext uri="{BB962C8B-B14F-4D97-AF65-F5344CB8AC3E}">
        <p14:creationId xmlns:p14="http://schemas.microsoft.com/office/powerpoint/2010/main" val="1758122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80" r:id="rId5"/>
  </p:sldLayoutIdLst>
  <mc:AlternateContent xmlns:mc="http://schemas.openxmlformats.org/markup-compatibility/2006" xmlns:p14="http://schemas.microsoft.com/office/powerpoint/2010/main">
    <mc:Choice Requires="p14">
      <p:transition p14:dur="0" advTm="0"/>
    </mc:Choice>
    <mc:Fallback xmlns="">
      <p:transition advTm="0"/>
    </mc:Fallback>
  </mc:AlternateContent>
  <p:hf hdr="0" ftr="0" dt="0"/>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BE7A525-000B-4756-B467-18C052803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8BC76CD-1311-4E05-8513-A7A46A1C71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8AD49D6-2F1E-49AE-AEEF-D2F879C33B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28E658-647F-415B-A424-58B1336BE6B7}" type="datetime1">
              <a:rPr lang="zh-TW" altLang="en-US" smtClean="0"/>
              <a:t>2020/7/31</a:t>
            </a:fld>
            <a:endParaRPr lang="zh-TW" altLang="en-US"/>
          </a:p>
        </p:txBody>
      </p:sp>
      <p:sp>
        <p:nvSpPr>
          <p:cNvPr id="5" name="頁尾版面配置區 4">
            <a:extLst>
              <a:ext uri="{FF2B5EF4-FFF2-40B4-BE49-F238E27FC236}">
                <a16:creationId xmlns:a16="http://schemas.microsoft.com/office/drawing/2014/main" id="{5A8574CE-0E32-47D2-961C-298FE041F7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23F9E38-E6C6-47BA-BFBA-D689BDFCA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97A8D-362F-4B30-9B49-F80EA63893ED}" type="slidenum">
              <a:rPr lang="zh-TW" altLang="en-US" smtClean="0"/>
              <a:t>‹#›</a:t>
            </a:fld>
            <a:endParaRPr lang="zh-TW" altLang="en-US"/>
          </a:p>
        </p:txBody>
      </p:sp>
    </p:spTree>
    <p:extLst>
      <p:ext uri="{BB962C8B-B14F-4D97-AF65-F5344CB8AC3E}">
        <p14:creationId xmlns:p14="http://schemas.microsoft.com/office/powerpoint/2010/main" val="283131353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9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AE7B95F-009F-4EE6-B323-EFB3EC8CC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04BE97A-4BB7-4DC9-AE0A-BEC34542ED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D266B1E-4423-4328-9850-81FFFA81A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E8631-C751-4BEA-9181-4038C98C2ED7}" type="datetimeFigureOut">
              <a:rPr lang="zh-TW" altLang="en-US" smtClean="0"/>
              <a:t>2020/7/31</a:t>
            </a:fld>
            <a:endParaRPr lang="zh-TW" altLang="en-US"/>
          </a:p>
        </p:txBody>
      </p:sp>
      <p:sp>
        <p:nvSpPr>
          <p:cNvPr id="5" name="頁尾版面配置區 4">
            <a:extLst>
              <a:ext uri="{FF2B5EF4-FFF2-40B4-BE49-F238E27FC236}">
                <a16:creationId xmlns:a16="http://schemas.microsoft.com/office/drawing/2014/main" id="{34AB550C-F292-4031-8949-E573ED65DB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A2D4000-8A9D-4798-ACE6-AE0079B57C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2BC01-20F0-4AAA-A114-6E0DB57A7202}" type="slidenum">
              <a:rPr lang="zh-TW" altLang="en-US" smtClean="0"/>
              <a:t>‹#›</a:t>
            </a:fld>
            <a:endParaRPr lang="zh-TW" altLang="en-US"/>
          </a:p>
        </p:txBody>
      </p:sp>
    </p:spTree>
    <p:extLst>
      <p:ext uri="{BB962C8B-B14F-4D97-AF65-F5344CB8AC3E}">
        <p14:creationId xmlns:p14="http://schemas.microsoft.com/office/powerpoint/2010/main" val="353424915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image" Target="../media/image4.jpg"/><Relationship Id="rId2" Type="http://schemas.openxmlformats.org/officeDocument/2006/relationships/customXml" Target="../ink/ink1.xml"/><Relationship Id="rId1" Type="http://schemas.openxmlformats.org/officeDocument/2006/relationships/slideLayout" Target="../slideLayouts/slideLayout19.xml"/><Relationship Id="rId6" Type="http://schemas.openxmlformats.org/officeDocument/2006/relationships/image" Target="../media/image10.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7.png"/><Relationship Id="rId7" Type="http://schemas.openxmlformats.org/officeDocument/2006/relationships/image" Target="../media/image27.png"/><Relationship Id="rId12" Type="http://schemas.openxmlformats.org/officeDocument/2006/relationships/image" Target="../media/image12.sv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4.svg"/><Relationship Id="rId11"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0.svg"/><Relationship Id="rId4" Type="http://schemas.openxmlformats.org/officeDocument/2006/relationships/image" Target="../media/image8.sv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2.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0.sv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9.png"/><Relationship Id="rId11" Type="http://schemas.openxmlformats.org/officeDocument/2006/relationships/image" Target="../media/image12.svg"/><Relationship Id="rId5" Type="http://schemas.openxmlformats.org/officeDocument/2006/relationships/image" Target="../media/image33.png"/><Relationship Id="rId10" Type="http://schemas.openxmlformats.org/officeDocument/2006/relationships/image" Target="../media/image11.png"/><Relationship Id="rId4" Type="http://schemas.openxmlformats.org/officeDocument/2006/relationships/image" Target="../media/image34.png"/><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5.png"/><Relationship Id="rId2" Type="http://schemas.openxmlformats.org/officeDocument/2006/relationships/image" Target="../media/image7.png"/><Relationship Id="rId16" Type="http://schemas.microsoft.com/office/2007/relationships/hdphoto" Target="../media/hdphoto1.wdp"/><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0.svg"/><Relationship Id="rId15" Type="http://schemas.openxmlformats.org/officeDocument/2006/relationships/image" Target="../media/image38.png"/><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35.png"/><Relationship Id="rId2" Type="http://schemas.openxmlformats.org/officeDocument/2006/relationships/image" Target="../media/image7.png"/><Relationship Id="rId16" Type="http://schemas.openxmlformats.org/officeDocument/2006/relationships/image" Target="../media/image39.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30.png"/><Relationship Id="rId5" Type="http://schemas.openxmlformats.org/officeDocument/2006/relationships/image" Target="../media/image10.svg"/><Relationship Id="rId15" Type="http://schemas.microsoft.com/office/2007/relationships/hdphoto" Target="../media/hdphoto1.wdp"/><Relationship Id="rId10" Type="http://schemas.openxmlformats.org/officeDocument/2006/relationships/image" Target="../media/image29.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12"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11" Type="http://schemas.openxmlformats.org/officeDocument/2006/relationships/image" Target="../media/image41.png"/><Relationship Id="rId5" Type="http://schemas.openxmlformats.org/officeDocument/2006/relationships/image" Target="../media/image10.svg"/><Relationship Id="rId10" Type="http://schemas.openxmlformats.org/officeDocument/2006/relationships/image" Target="../media/image40.png"/><Relationship Id="rId4" Type="http://schemas.openxmlformats.org/officeDocument/2006/relationships/image" Target="../media/image9.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3.png"/><Relationship Id="rId5" Type="http://schemas.openxmlformats.org/officeDocument/2006/relationships/image" Target="../media/image10.svg"/><Relationship Id="rId10" Type="http://schemas.openxmlformats.org/officeDocument/2006/relationships/image" Target="../media/image40.png"/><Relationship Id="rId4" Type="http://schemas.openxmlformats.org/officeDocument/2006/relationships/image" Target="../media/image9.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hyperlink" Target="https://www.sinotrade.com.tw/newweb/file/openAccount/commissionContract.pdf" TargetMode="External"/><Relationship Id="rId2" Type="http://schemas.openxmlformats.org/officeDocument/2006/relationships/hyperlink" Target="https://bank.sinopac.com/MMA8/DocDownload/CSR-001%E9%96%8B%E7%AB%8B%E5%B8%B3%E6%88%B6%E7%B8%BD%E7%B4%84%E5%AE%9A%E6%9B%B8202001.pdf" TargetMode="Externa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hyperlink" Target="https://www.sinotrade.com.tw/newweb/file/openAccount/commissionContract.pdf" TargetMode="Externa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17.svg"/><Relationship Id="rId2" Type="http://schemas.openxmlformats.org/officeDocument/2006/relationships/image" Target="../media/image15.gif"/><Relationship Id="rId1" Type="http://schemas.openxmlformats.org/officeDocument/2006/relationships/slideLayout" Target="../slideLayouts/slideLayout21.xml"/><Relationship Id="rId6" Type="http://schemas.openxmlformats.org/officeDocument/2006/relationships/image" Target="../media/image10.svg"/><Relationship Id="rId11" Type="http://schemas.openxmlformats.org/officeDocument/2006/relationships/image" Target="../media/image16.png"/><Relationship Id="rId5" Type="http://schemas.openxmlformats.org/officeDocument/2006/relationships/image" Target="../media/image9.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diagramColors" Target="../diagrams/colors1.xml"/><Relationship Id="rId12"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diagramQuickStyle" Target="../diagrams/quickStyle1.xml"/><Relationship Id="rId11" Type="http://schemas.openxmlformats.org/officeDocument/2006/relationships/image" Target="../media/image9.png"/><Relationship Id="rId5" Type="http://schemas.openxmlformats.org/officeDocument/2006/relationships/diagramLayout" Target="../diagrams/layout1.xml"/><Relationship Id="rId10" Type="http://schemas.openxmlformats.org/officeDocument/2006/relationships/image" Target="../media/image14.svg"/><Relationship Id="rId4" Type="http://schemas.openxmlformats.org/officeDocument/2006/relationships/diagramData" Target="../diagrams/data1.xml"/><Relationship Id="rId9" Type="http://schemas.openxmlformats.org/officeDocument/2006/relationships/image" Target="../media/image13.png"/><Relationship Id="rId1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slideLayout" Target="../slideLayouts/slideLayout21.xml"/><Relationship Id="rId1" Type="http://schemas.openxmlformats.org/officeDocument/2006/relationships/tags" Target="../tags/tag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8.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2.svg"/><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15.gif"/><Relationship Id="rId9" Type="http://schemas.openxmlformats.org/officeDocument/2006/relationships/image" Target="../media/image13.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26.png"/><Relationship Id="rId4" Type="http://schemas.openxmlformats.org/officeDocument/2006/relationships/image" Target="../media/image9.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71D"/>
        </a:solidFill>
        <a:effectLst/>
      </p:bgPr>
    </p:bg>
    <p:spTree>
      <p:nvGrpSpPr>
        <p:cNvPr id="1" name=""/>
        <p:cNvGrpSpPr/>
        <p:nvPr/>
      </p:nvGrpSpPr>
      <p:grpSpPr>
        <a:xfrm>
          <a:off x="0" y="0"/>
          <a:ext cx="0" cy="0"/>
          <a:chOff x="0" y="0"/>
          <a:chExt cx="0" cy="0"/>
        </a:xfrm>
      </p:grpSpPr>
      <p:sp>
        <p:nvSpPr>
          <p:cNvPr id="3" name="投影片編號版面配置區 2">
            <a:extLst>
              <a:ext uri="{FF2B5EF4-FFF2-40B4-BE49-F238E27FC236}">
                <a16:creationId xmlns:a16="http://schemas.microsoft.com/office/drawing/2014/main" id="{0E45E225-66C0-4702-AC33-FCD9437E2915}"/>
              </a:ext>
            </a:extLst>
          </p:cNvPr>
          <p:cNvSpPr>
            <a:spLocks noGrp="1"/>
          </p:cNvSpPr>
          <p:nvPr>
            <p:ph type="sldNum" sz="quarter" idx="4"/>
          </p:nvPr>
        </p:nvSpPr>
        <p:spPr>
          <a:xfrm>
            <a:off x="8511520" y="6539582"/>
            <a:ext cx="264621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1EC938-5208-438C-B9E5-14666097994E}" type="slidenum">
              <a:rPr kumimoji="0" lang="zh-TW" altLang="en-US" sz="1200" b="0" i="0" u="none" strike="noStrike" kern="1200" cap="none" spc="0" normalizeH="0" baseline="0" noProof="0" smtClean="0">
                <a:ln>
                  <a:noFill/>
                </a:ln>
                <a:solidFill>
                  <a:srgbClr val="CFB171"/>
                </a:solidFill>
                <a:effectLst/>
                <a:uLnTx/>
                <a:uFillTx/>
                <a:latin typeface="Microsoft YaHei" panose="020B0503020204020204" pitchFamily="34" charset="-122"/>
                <a:ea typeface="Microsoft YaHei" panose="020B0503020204020204" pitchFamily="34" charset="-122"/>
              </a:rPr>
              <a:t>1</a:t>
            </a:fld>
            <a:endParaRPr kumimoji="0" lang="zh-TW" altLang="en-US" sz="1200" b="0" i="0" u="none" strike="noStrike" kern="1200" cap="none" spc="0" normalizeH="0" baseline="0" noProof="0" dirty="0">
              <a:ln>
                <a:noFill/>
              </a:ln>
              <a:solidFill>
                <a:srgbClr val="CFB171"/>
              </a:solidFill>
              <a:effectLst/>
              <a:uLnTx/>
              <a:uFillTx/>
              <a:latin typeface="Microsoft YaHei" panose="020B0503020204020204" pitchFamily="34" charset="-122"/>
              <a:ea typeface="Microsoft YaHei" panose="020B0503020204020204" pitchFamily="34" charset="-122"/>
            </a:endParaRPr>
          </a:p>
        </p:txBody>
      </p:sp>
      <mc:AlternateContent xmlns:mc="http://schemas.openxmlformats.org/markup-compatibility/2006" xmlns:p14="http://schemas.microsoft.com/office/powerpoint/2010/main">
        <mc:Choice Requires="p14">
          <p:contentPart p14:bwMode="auto" r:id="rId2">
            <p14:nvContentPartPr>
              <p14:cNvPr id="10" name="筆跡 9">
                <a:extLst>
                  <a:ext uri="{FF2B5EF4-FFF2-40B4-BE49-F238E27FC236}">
                    <a16:creationId xmlns:a16="http://schemas.microsoft.com/office/drawing/2014/main" id="{61E5290A-59A2-44E0-8F80-20498EFF7939}"/>
                  </a:ext>
                </a:extLst>
              </p14:cNvPr>
              <p14:cNvContentPartPr/>
              <p14:nvPr/>
            </p14:nvContentPartPr>
            <p14:xfrm>
              <a:off x="2893851" y="5788157"/>
              <a:ext cx="360" cy="360"/>
            </p14:xfrm>
          </p:contentPart>
        </mc:Choice>
        <mc:Fallback xmlns="">
          <p:pic>
            <p:nvPicPr>
              <p:cNvPr id="10" name="筆跡 9">
                <a:extLst>
                  <a:ext uri="{FF2B5EF4-FFF2-40B4-BE49-F238E27FC236}">
                    <a16:creationId xmlns:a16="http://schemas.microsoft.com/office/drawing/2014/main" id="{61E5290A-59A2-44E0-8F80-20498EFF7939}"/>
                  </a:ext>
                </a:extLst>
              </p:cNvPr>
              <p:cNvPicPr/>
              <p:nvPr/>
            </p:nvPicPr>
            <p:blipFill>
              <a:blip r:embed="rId6"/>
              <a:stretch>
                <a:fillRect/>
              </a:stretch>
            </p:blipFill>
            <p:spPr>
              <a:xfrm>
                <a:off x="2885211" y="5779157"/>
                <a:ext cx="18000" cy="18000"/>
              </a:xfrm>
              <a:prstGeom prst="rect">
                <a:avLst/>
              </a:prstGeom>
            </p:spPr>
          </p:pic>
        </mc:Fallback>
      </mc:AlternateContent>
      <p:pic>
        <p:nvPicPr>
          <p:cNvPr id="15" name="圖片 14">
            <a:extLst>
              <a:ext uri="{FF2B5EF4-FFF2-40B4-BE49-F238E27FC236}">
                <a16:creationId xmlns:a16="http://schemas.microsoft.com/office/drawing/2014/main" id="{C6CE4CFA-7B03-4249-AD6A-1C5368E49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509" y="695874"/>
            <a:ext cx="8038949" cy="6026270"/>
          </a:xfrm>
          <a:prstGeom prst="rect">
            <a:avLst/>
          </a:prstGeom>
        </p:spPr>
      </p:pic>
      <p:pic>
        <p:nvPicPr>
          <p:cNvPr id="5" name="圖片 4">
            <a:extLst>
              <a:ext uri="{FF2B5EF4-FFF2-40B4-BE49-F238E27FC236}">
                <a16:creationId xmlns:a16="http://schemas.microsoft.com/office/drawing/2014/main" id="{D9CE8DB7-CD05-4B97-A94D-D2B7E6349060}"/>
              </a:ext>
            </a:extLst>
          </p:cNvPr>
          <p:cNvPicPr>
            <a:picLocks noChangeAspect="1"/>
          </p:cNvPicPr>
          <p:nvPr/>
        </p:nvPicPr>
        <p:blipFill>
          <a:blip r:embed="rId8"/>
          <a:stretch>
            <a:fillRect/>
          </a:stretch>
        </p:blipFill>
        <p:spPr>
          <a:xfrm rot="20705044">
            <a:off x="1706354" y="555129"/>
            <a:ext cx="3692969" cy="4678135"/>
          </a:xfrm>
          <a:prstGeom prst="rect">
            <a:avLst/>
          </a:prstGeom>
        </p:spPr>
      </p:pic>
      <p:sp>
        <p:nvSpPr>
          <p:cNvPr id="6" name="矩形 5">
            <a:extLst>
              <a:ext uri="{FF2B5EF4-FFF2-40B4-BE49-F238E27FC236}">
                <a16:creationId xmlns:a16="http://schemas.microsoft.com/office/drawing/2014/main" id="{046B3CFD-48E5-4DFE-A160-EFC2B7911066}"/>
              </a:ext>
            </a:extLst>
          </p:cNvPr>
          <p:cNvSpPr/>
          <p:nvPr/>
        </p:nvSpPr>
        <p:spPr>
          <a:xfrm>
            <a:off x="6585958" y="3042564"/>
            <a:ext cx="6497342" cy="633187"/>
          </a:xfrm>
          <a:prstGeom prst="rect">
            <a:avLst/>
          </a:prstGeom>
        </p:spPr>
        <p:txBody>
          <a:bodyPr wrap="square">
            <a:spAutoFit/>
            <a:scene3d>
              <a:camera prst="orthographicFront"/>
              <a:lightRig rig="threePt" dir="t"/>
            </a:scene3d>
            <a:sp3d contourW="12700"/>
          </a:bodyPr>
          <a:lstStyle/>
          <a:p>
            <a:pPr lvl="0" defTabSz="457200">
              <a:lnSpc>
                <a:spcPct val="120000"/>
              </a:lnSpc>
              <a:defRPr/>
            </a:pPr>
            <a:r>
              <a:rPr lang="zh-TW" altLang="en-US" sz="3200" b="1" dirty="0">
                <a:solidFill>
                  <a:srgbClr val="B38636"/>
                </a:solidFill>
                <a:latin typeface="Microsoft YaHei" charset="-122"/>
                <a:ea typeface="Microsoft YaHei" charset="-122"/>
              </a:rPr>
              <a:t>永豐</a:t>
            </a:r>
            <a:r>
              <a:rPr lang="en-US" altLang="zh-TW" sz="3200" b="1" dirty="0">
                <a:solidFill>
                  <a:srgbClr val="B38636"/>
                </a:solidFill>
                <a:latin typeface="Microsoft YaHei" charset="-122"/>
                <a:ea typeface="Microsoft YaHei" charset="-122"/>
              </a:rPr>
              <a:t>DAWHO X </a:t>
            </a:r>
            <a:r>
              <a:rPr lang="zh-TW" altLang="en-US" sz="3200" b="1" dirty="0">
                <a:solidFill>
                  <a:srgbClr val="B38636"/>
                </a:solidFill>
                <a:latin typeface="Microsoft YaHei" charset="-122"/>
                <a:ea typeface="Microsoft YaHei" charset="-122"/>
              </a:rPr>
              <a:t>永豐金證券</a:t>
            </a:r>
          </a:p>
        </p:txBody>
      </p:sp>
      <p:sp>
        <p:nvSpPr>
          <p:cNvPr id="51" name="文字方塊 50">
            <a:extLst>
              <a:ext uri="{FF2B5EF4-FFF2-40B4-BE49-F238E27FC236}">
                <a16:creationId xmlns:a16="http://schemas.microsoft.com/office/drawing/2014/main" id="{C17FB320-7537-4E59-A822-15A083C0B49F}"/>
              </a:ext>
            </a:extLst>
          </p:cNvPr>
          <p:cNvSpPr txBox="1"/>
          <p:nvPr/>
        </p:nvSpPr>
        <p:spPr>
          <a:xfrm>
            <a:off x="5824922" y="4012913"/>
            <a:ext cx="8019413" cy="400110"/>
          </a:xfrm>
          <a:prstGeom prst="rect">
            <a:avLst/>
          </a:prstGeom>
          <a:noFill/>
        </p:spPr>
        <p:txBody>
          <a:bodyPr wrap="square" rtlCol="0">
            <a:spAutoFit/>
          </a:bodyPr>
          <a:lstStyle/>
          <a:p>
            <a:pPr marL="342900" indent="-342900" algn="ctr">
              <a:buFontTx/>
              <a:buChar char="-"/>
            </a:pPr>
            <a:r>
              <a:rPr lang="zh-TW" altLang="en-US" sz="2000" b="1" dirty="0">
                <a:solidFill>
                  <a:schemeClr val="accent4">
                    <a:lumMod val="75000"/>
                  </a:schemeClr>
                </a:solidFill>
                <a:latin typeface="微軟正黑體" panose="020B0604030504040204" pitchFamily="34" charset="-120"/>
                <a:ea typeface="微軟正黑體" panose="020B0604030504040204" pitchFamily="34" charset="-120"/>
              </a:rPr>
              <a:t>迎接新世代財富管理帳戶的誕生</a:t>
            </a:r>
            <a:endParaRPr lang="en-US" altLang="zh-TW" sz="2000" b="1" dirty="0">
              <a:solidFill>
                <a:schemeClr val="accent4">
                  <a:lumMod val="75000"/>
                </a:schemeClr>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0FD09F4B-694A-47BD-ACDB-1D43C6BDDD68}"/>
              </a:ext>
            </a:extLst>
          </p:cNvPr>
          <p:cNvPicPr>
            <a:picLocks noChangeAspect="1"/>
          </p:cNvPicPr>
          <p:nvPr/>
        </p:nvPicPr>
        <p:blipFill>
          <a:blip r:embed="rId9"/>
          <a:stretch>
            <a:fillRect/>
          </a:stretch>
        </p:blipFill>
        <p:spPr>
          <a:xfrm rot="1579307">
            <a:off x="4213824" y="1800054"/>
            <a:ext cx="2261719" cy="3510218"/>
          </a:xfrm>
          <a:prstGeom prst="rect">
            <a:avLst/>
          </a:prstGeom>
        </p:spPr>
      </p:pic>
      <p:sp>
        <p:nvSpPr>
          <p:cNvPr id="52" name="矩形 51">
            <a:extLst>
              <a:ext uri="{FF2B5EF4-FFF2-40B4-BE49-F238E27FC236}">
                <a16:creationId xmlns:a16="http://schemas.microsoft.com/office/drawing/2014/main" id="{AD1D7159-99D3-429B-82BA-7017D7617E74}"/>
              </a:ext>
            </a:extLst>
          </p:cNvPr>
          <p:cNvSpPr/>
          <p:nvPr/>
        </p:nvSpPr>
        <p:spPr>
          <a:xfrm rot="20738841">
            <a:off x="2631608" y="1241567"/>
            <a:ext cx="758303" cy="328361"/>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65000"/>
                    <a:lumOff val="35000"/>
                  </a:schemeClr>
                </a:solidFill>
                <a:latin typeface="微軟正黑體" panose="020B0604030504040204" pitchFamily="34" charset="-120"/>
                <a:ea typeface="微軟正黑體" panose="020B0604030504040204" pitchFamily="34" charset="-120"/>
              </a:rPr>
              <a:t>證券</a:t>
            </a:r>
          </a:p>
        </p:txBody>
      </p:sp>
      <p:sp>
        <p:nvSpPr>
          <p:cNvPr id="53" name="矩形 52">
            <a:extLst>
              <a:ext uri="{FF2B5EF4-FFF2-40B4-BE49-F238E27FC236}">
                <a16:creationId xmlns:a16="http://schemas.microsoft.com/office/drawing/2014/main" id="{81E69126-A802-4D1B-B32A-5BF967C2A969}"/>
              </a:ext>
            </a:extLst>
          </p:cNvPr>
          <p:cNvSpPr/>
          <p:nvPr/>
        </p:nvSpPr>
        <p:spPr>
          <a:xfrm>
            <a:off x="3661559" y="5723406"/>
            <a:ext cx="1372876" cy="369332"/>
          </a:xfrm>
          <a:prstGeom prst="rect">
            <a:avLst/>
          </a:prstGeom>
        </p:spPr>
        <p:txBody>
          <a:bodyPr wrap="none">
            <a:spAutoFit/>
          </a:bodyPr>
          <a:lstStyle/>
          <a:p>
            <a:r>
              <a:rPr lang="en-US" altLang="zh-TW" dirty="0"/>
              <a:t>DAWHO</a:t>
            </a:r>
            <a:r>
              <a:rPr lang="zh-TW" altLang="en-US" dirty="0"/>
              <a:t> </a:t>
            </a:r>
            <a:r>
              <a:rPr lang="en-US" altLang="zh-TW" dirty="0"/>
              <a:t>APP</a:t>
            </a:r>
            <a:endParaRPr lang="zh-TW" altLang="en-US" dirty="0"/>
          </a:p>
        </p:txBody>
      </p:sp>
      <p:sp>
        <p:nvSpPr>
          <p:cNvPr id="54" name="矩形 53">
            <a:extLst>
              <a:ext uri="{FF2B5EF4-FFF2-40B4-BE49-F238E27FC236}">
                <a16:creationId xmlns:a16="http://schemas.microsoft.com/office/drawing/2014/main" id="{14A6D700-3C3F-48FD-902A-E4E2892F25A2}"/>
              </a:ext>
            </a:extLst>
          </p:cNvPr>
          <p:cNvSpPr/>
          <p:nvPr/>
        </p:nvSpPr>
        <p:spPr>
          <a:xfrm>
            <a:off x="10507560" y="4663000"/>
            <a:ext cx="1300356" cy="369332"/>
          </a:xfrm>
          <a:prstGeom prst="rect">
            <a:avLst/>
          </a:prstGeom>
        </p:spPr>
        <p:txBody>
          <a:bodyPr wrap="none">
            <a:spAutoFit/>
          </a:bodyPr>
          <a:lstStyle/>
          <a:p>
            <a:r>
              <a:rPr lang="en-US" altLang="zh-TW" dirty="0">
                <a:solidFill>
                  <a:schemeClr val="bg1"/>
                </a:solidFill>
              </a:rPr>
              <a:t>2020/08/03</a:t>
            </a:r>
            <a:endParaRPr lang="zh-TW" altLang="en-US" dirty="0">
              <a:solidFill>
                <a:schemeClr val="bg1"/>
              </a:solidFill>
            </a:endParaRPr>
          </a:p>
        </p:txBody>
      </p:sp>
    </p:spTree>
    <p:extLst>
      <p:ext uri="{BB962C8B-B14F-4D97-AF65-F5344CB8AC3E}">
        <p14:creationId xmlns:p14="http://schemas.microsoft.com/office/powerpoint/2010/main" val="686917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557" y="1591454"/>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318904"/>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966" y="882771"/>
            <a:ext cx="3162300" cy="3152803"/>
          </a:xfrm>
          <a:prstGeom prst="rect">
            <a:avLst/>
          </a:prstGeom>
        </p:spPr>
      </p:pic>
      <p:sp>
        <p:nvSpPr>
          <p:cNvPr id="3" name="文字方塊 2">
            <a:extLst>
              <a:ext uri="{FF2B5EF4-FFF2-40B4-BE49-F238E27FC236}">
                <a16:creationId xmlns:a16="http://schemas.microsoft.com/office/drawing/2014/main" id="{3B4375E2-BF43-46BB-A9DF-B3751BD3C18D}"/>
              </a:ext>
            </a:extLst>
          </p:cNvPr>
          <p:cNvSpPr txBox="1"/>
          <p:nvPr/>
        </p:nvSpPr>
        <p:spPr>
          <a:xfrm>
            <a:off x="5996539" y="340417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grpSp>
        <p:nvGrpSpPr>
          <p:cNvPr id="43" name="Google Shape;1702;p28"/>
          <p:cNvGrpSpPr/>
          <p:nvPr/>
        </p:nvGrpSpPr>
        <p:grpSpPr>
          <a:xfrm>
            <a:off x="1835468" y="971541"/>
            <a:ext cx="3167557" cy="1768455"/>
            <a:chOff x="1083025" y="1022047"/>
            <a:chExt cx="1834900" cy="1581802"/>
          </a:xfrm>
        </p:grpSpPr>
        <p:sp>
          <p:nvSpPr>
            <p:cNvPr id="44" name="Google Shape;1703;p28"/>
            <p:cNvSpPr txBox="1"/>
            <p:nvPr/>
          </p:nvSpPr>
          <p:spPr>
            <a:xfrm>
              <a:off x="1130653" y="1022047"/>
              <a:ext cx="1085196" cy="521859"/>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C00000"/>
                  </a:solidFill>
                  <a:effectLst/>
                  <a:uLnTx/>
                  <a:uFillTx/>
                  <a:latin typeface="Arial Rounded MT Bold" panose="020F0704030504030204" pitchFamily="34" charset="0"/>
                  <a:ea typeface="Barlow"/>
                  <a:cs typeface="Barlow"/>
                  <a:sym typeface="Barlow"/>
                </a:rPr>
                <a:t>2020</a:t>
              </a:r>
              <a:endParaRPr kumimoji="0" sz="3600" b="0" i="0" u="none" strike="noStrike" kern="1200" cap="none" spc="0" normalizeH="0" baseline="0" noProof="0" dirty="0">
                <a:ln>
                  <a:noFill/>
                </a:ln>
                <a:solidFill>
                  <a:srgbClr val="C00000"/>
                </a:solidFill>
                <a:effectLst/>
                <a:uLnTx/>
                <a:uFillTx/>
                <a:latin typeface="Arial Rounded MT Bold" panose="020F0704030504030204" pitchFamily="34" charset="0"/>
                <a:ea typeface="Barlow"/>
                <a:cs typeface="Barlow"/>
                <a:sym typeface="Barlow"/>
              </a:endParaRPr>
            </a:p>
          </p:txBody>
        </p:sp>
        <p:sp>
          <p:nvSpPr>
            <p:cNvPr id="45" name="Google Shape;1704;p28"/>
            <p:cNvSpPr txBox="1"/>
            <p:nvPr/>
          </p:nvSpPr>
          <p:spPr>
            <a:xfrm>
              <a:off x="1379780" y="1530360"/>
              <a:ext cx="1505100" cy="753151"/>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D76213"/>
                  </a:solidFill>
                  <a:effectLst/>
                  <a:uLnTx/>
                  <a:uFillTx/>
                  <a:latin typeface="微軟正黑體"/>
                  <a:ea typeface="微軟正黑體"/>
                  <a:cs typeface="Barlow"/>
                  <a:sym typeface="Barlow"/>
                </a:rPr>
                <a:t>整合縱效</a:t>
              </a:r>
              <a:endParaRPr kumimoji="0" sz="3200" b="1" i="0" u="none" strike="noStrike" kern="1200" cap="none" spc="0" normalizeH="0" baseline="0" noProof="0" dirty="0">
                <a:ln>
                  <a:noFill/>
                </a:ln>
                <a:solidFill>
                  <a:srgbClr val="D76213"/>
                </a:solidFill>
                <a:effectLst/>
                <a:uLnTx/>
                <a:uFillTx/>
                <a:latin typeface="微軟正黑體"/>
                <a:ea typeface="微軟正黑體"/>
                <a:cs typeface="Barlow"/>
                <a:sym typeface="Barlow"/>
              </a:endParaRPr>
            </a:p>
          </p:txBody>
        </p:sp>
        <p:cxnSp>
          <p:nvCxnSpPr>
            <p:cNvPr id="47" name="Google Shape;1706;p28"/>
            <p:cNvCxnSpPr/>
            <p:nvPr/>
          </p:nvCxnSpPr>
          <p:spPr>
            <a:xfrm>
              <a:off x="2215849" y="1485355"/>
              <a:ext cx="682852" cy="951966"/>
            </a:xfrm>
            <a:prstGeom prst="straightConnector1">
              <a:avLst/>
            </a:prstGeom>
            <a:noFill/>
            <a:ln w="9525" cap="flat" cmpd="sng">
              <a:solidFill>
                <a:schemeClr val="accent4">
                  <a:lumMod val="50000"/>
                </a:schemeClr>
              </a:solidFill>
              <a:prstDash val="solid"/>
              <a:round/>
              <a:headEnd type="none" w="sm" len="sm"/>
              <a:tailEnd type="none" w="sm" len="sm"/>
            </a:ln>
          </p:spPr>
        </p:cxnSp>
        <p:sp>
          <p:nvSpPr>
            <p:cNvPr id="48" name="Google Shape;1707;p28"/>
            <p:cNvSpPr/>
            <p:nvPr/>
          </p:nvSpPr>
          <p:spPr>
            <a:xfrm flipH="1">
              <a:off x="1083025" y="2306625"/>
              <a:ext cx="1834800" cy="143400"/>
            </a:xfrm>
            <a:prstGeom prst="parallelogram">
              <a:avLst>
                <a:gd name="adj" fmla="val 96952"/>
              </a:avLst>
            </a:prstGeom>
            <a:solidFill>
              <a:srgbClr val="D76213">
                <a:alpha val="8784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9" name="Google Shape;1708;p28"/>
            <p:cNvSpPr/>
            <p:nvPr/>
          </p:nvSpPr>
          <p:spPr>
            <a:xfrm>
              <a:off x="1083125" y="2460449"/>
              <a:ext cx="1834800" cy="143400"/>
            </a:xfrm>
            <a:prstGeom prst="parallelogram">
              <a:avLst>
                <a:gd name="adj" fmla="val 96952"/>
              </a:avLst>
            </a:prstGeom>
            <a:solidFill>
              <a:srgbClr val="B1510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grpSp>
        <p:nvGrpSpPr>
          <p:cNvPr id="50" name="Google Shape;1709;p28"/>
          <p:cNvGrpSpPr/>
          <p:nvPr/>
        </p:nvGrpSpPr>
        <p:grpSpPr>
          <a:xfrm>
            <a:off x="4926017" y="985912"/>
            <a:ext cx="3279009" cy="1754083"/>
            <a:chOff x="1083025" y="1034902"/>
            <a:chExt cx="1834900" cy="1568947"/>
          </a:xfrm>
        </p:grpSpPr>
        <p:sp>
          <p:nvSpPr>
            <p:cNvPr id="51" name="Google Shape;1710;p28"/>
            <p:cNvSpPr txBox="1"/>
            <p:nvPr/>
          </p:nvSpPr>
          <p:spPr>
            <a:xfrm>
              <a:off x="1144763" y="1034902"/>
              <a:ext cx="1050320" cy="521453"/>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2021</a:t>
              </a:r>
              <a:endParaRPr kumimoji="0" sz="36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52" name="Google Shape;1711;p28"/>
            <p:cNvSpPr txBox="1"/>
            <p:nvPr/>
          </p:nvSpPr>
          <p:spPr>
            <a:xfrm>
              <a:off x="1332365" y="1587194"/>
              <a:ext cx="1505100" cy="712453"/>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FFC000">
                      <a:lumMod val="75000"/>
                    </a:srgbClr>
                  </a:solidFill>
                  <a:effectLst/>
                  <a:uLnTx/>
                  <a:uFillTx/>
                  <a:latin typeface="微軟正黑體"/>
                  <a:ea typeface="微軟正黑體"/>
                  <a:cs typeface="Barlow"/>
                  <a:sym typeface="Barlow"/>
                </a:rPr>
                <a:t>躍進崛起</a:t>
              </a:r>
              <a:endParaRPr kumimoji="0" sz="3200" b="1" i="0" u="none" strike="noStrike" kern="1200" cap="none" spc="0" normalizeH="0" baseline="0" noProof="0" dirty="0">
                <a:ln>
                  <a:noFill/>
                </a:ln>
                <a:solidFill>
                  <a:srgbClr val="FFC000">
                    <a:lumMod val="75000"/>
                  </a:srgbClr>
                </a:solidFill>
                <a:effectLst/>
                <a:uLnTx/>
                <a:uFillTx/>
                <a:latin typeface="微軟正黑體"/>
                <a:ea typeface="微軟正黑體"/>
                <a:cs typeface="Barlow"/>
                <a:sym typeface="Barlow"/>
              </a:endParaRPr>
            </a:p>
          </p:txBody>
        </p:sp>
        <p:cxnSp>
          <p:nvCxnSpPr>
            <p:cNvPr id="54" name="Google Shape;1713;p28"/>
            <p:cNvCxnSpPr/>
            <p:nvPr/>
          </p:nvCxnSpPr>
          <p:spPr>
            <a:xfrm>
              <a:off x="2146858" y="1511563"/>
              <a:ext cx="751844" cy="925759"/>
            </a:xfrm>
            <a:prstGeom prst="straightConnector1">
              <a:avLst/>
            </a:prstGeom>
            <a:noFill/>
            <a:ln w="9525" cap="flat" cmpd="sng">
              <a:solidFill>
                <a:schemeClr val="accent4">
                  <a:lumMod val="50000"/>
                </a:schemeClr>
              </a:solidFill>
              <a:prstDash val="solid"/>
              <a:round/>
              <a:headEnd type="none" w="sm" len="sm"/>
              <a:tailEnd type="none" w="sm" len="sm"/>
            </a:ln>
          </p:spPr>
        </p:cxnSp>
        <p:sp>
          <p:nvSpPr>
            <p:cNvPr id="55" name="Google Shape;1714;p28"/>
            <p:cNvSpPr/>
            <p:nvPr/>
          </p:nvSpPr>
          <p:spPr>
            <a:xfrm flipH="1">
              <a:off x="1083025" y="2306625"/>
              <a:ext cx="1834800" cy="143400"/>
            </a:xfrm>
            <a:prstGeom prst="parallelogram">
              <a:avLst>
                <a:gd name="adj" fmla="val 96952"/>
              </a:avLst>
            </a:prstGeom>
            <a:solidFill>
              <a:srgbClr val="B489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56" name="Google Shape;1715;p28"/>
            <p:cNvSpPr/>
            <p:nvPr/>
          </p:nvSpPr>
          <p:spPr>
            <a:xfrm>
              <a:off x="1083125" y="2460449"/>
              <a:ext cx="1834800" cy="143400"/>
            </a:xfrm>
            <a:prstGeom prst="parallelogram">
              <a:avLst>
                <a:gd name="adj" fmla="val 96952"/>
              </a:avLst>
            </a:prstGeom>
            <a:solidFill>
              <a:srgbClr val="644C0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grpSp>
        <p:nvGrpSpPr>
          <p:cNvPr id="57" name="Google Shape;1716;p28"/>
          <p:cNvGrpSpPr/>
          <p:nvPr/>
        </p:nvGrpSpPr>
        <p:grpSpPr>
          <a:xfrm>
            <a:off x="7519245" y="989746"/>
            <a:ext cx="4466715" cy="1761971"/>
            <a:chOff x="754240" y="1027846"/>
            <a:chExt cx="2492369" cy="1576003"/>
          </a:xfrm>
        </p:grpSpPr>
        <p:sp>
          <p:nvSpPr>
            <p:cNvPr id="58" name="Google Shape;1717;p28"/>
            <p:cNvSpPr txBox="1"/>
            <p:nvPr/>
          </p:nvSpPr>
          <p:spPr>
            <a:xfrm>
              <a:off x="1122635" y="1027846"/>
              <a:ext cx="1218777" cy="527236"/>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15000"/>
                </a:lnSpc>
                <a:spcBef>
                  <a:spcPts val="0"/>
                </a:spcBef>
                <a:spcAft>
                  <a:spcPts val="1600"/>
                </a:spcAft>
                <a:buClrTx/>
                <a:buSzTx/>
                <a:buFontTx/>
                <a:buNone/>
                <a:tabLst/>
                <a:defRPr/>
              </a:pPr>
              <a:r>
                <a:rPr kumimoji="0" lang="en" sz="3600" b="0" i="0" u="none" strike="noStrike" kern="1200" cap="none" spc="0" normalizeH="0" baseline="0" noProof="0" dirty="0">
                  <a:ln>
                    <a:noFill/>
                  </a:ln>
                  <a:solidFill>
                    <a:srgbClr val="006666"/>
                  </a:solidFill>
                  <a:effectLst/>
                  <a:uLnTx/>
                  <a:uFillTx/>
                  <a:latin typeface="Arial Rounded MT Bold" panose="020F0704030504030204" pitchFamily="34" charset="0"/>
                  <a:ea typeface="Barlow"/>
                  <a:cs typeface="Barlow"/>
                  <a:sym typeface="Barlow"/>
                </a:rPr>
                <a:t>2022~</a:t>
              </a:r>
              <a:endParaRPr kumimoji="0" sz="3600" b="0" i="0" u="none" strike="noStrike" kern="1200" cap="none" spc="0" normalizeH="0" baseline="0" noProof="0" dirty="0">
                <a:ln>
                  <a:noFill/>
                </a:ln>
                <a:solidFill>
                  <a:srgbClr val="006666"/>
                </a:solidFill>
                <a:effectLst/>
                <a:uLnTx/>
                <a:uFillTx/>
                <a:latin typeface="Arial Rounded MT Bold" panose="020F0704030504030204" pitchFamily="34" charset="0"/>
                <a:ea typeface="Barlow"/>
                <a:cs typeface="Barlow"/>
                <a:sym typeface="Barlow"/>
              </a:endParaRPr>
            </a:p>
          </p:txBody>
        </p:sp>
        <p:sp>
          <p:nvSpPr>
            <p:cNvPr id="59" name="Google Shape;1718;p28"/>
            <p:cNvSpPr txBox="1"/>
            <p:nvPr/>
          </p:nvSpPr>
          <p:spPr>
            <a:xfrm>
              <a:off x="754240" y="1663890"/>
              <a:ext cx="2492369" cy="634927"/>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zh-TW" altLang="en-US"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  </a:t>
              </a:r>
              <a:r>
                <a:rPr kumimoji="0" lang="en-US" altLang="zh-TW"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360</a:t>
              </a:r>
              <a:r>
                <a:rPr kumimoji="0" lang="zh-TW" altLang="en-US" sz="3200" b="1" i="0" u="none" strike="noStrike" kern="1200" cap="none" spc="0" normalizeH="0" baseline="0" noProof="0" dirty="0">
                  <a:ln>
                    <a:noFill/>
                  </a:ln>
                  <a:solidFill>
                    <a:srgbClr val="007774"/>
                  </a:solidFill>
                  <a:effectLst/>
                  <a:uLnTx/>
                  <a:uFillTx/>
                  <a:latin typeface="微軟正黑體"/>
                  <a:ea typeface="微軟正黑體"/>
                  <a:cs typeface="Barlow"/>
                  <a:sym typeface="Barlow"/>
                </a:rPr>
                <a:t>度數位運營</a:t>
              </a:r>
              <a:endParaRPr kumimoji="0" sz="3200" b="1" i="0" u="none" strike="noStrike" kern="1200" cap="none" spc="0" normalizeH="0" baseline="0" noProof="0" dirty="0">
                <a:ln>
                  <a:noFill/>
                </a:ln>
                <a:solidFill>
                  <a:srgbClr val="007774"/>
                </a:solidFill>
                <a:effectLst/>
                <a:uLnTx/>
                <a:uFillTx/>
                <a:latin typeface="微軟正黑體"/>
                <a:ea typeface="微軟正黑體"/>
                <a:cs typeface="Barlow"/>
                <a:sym typeface="Barlow"/>
              </a:endParaRPr>
            </a:p>
          </p:txBody>
        </p:sp>
        <p:cxnSp>
          <p:nvCxnSpPr>
            <p:cNvPr id="61" name="Google Shape;1720;p28"/>
            <p:cNvCxnSpPr/>
            <p:nvPr/>
          </p:nvCxnSpPr>
          <p:spPr>
            <a:xfrm>
              <a:off x="2177366" y="1555082"/>
              <a:ext cx="721335" cy="882239"/>
            </a:xfrm>
            <a:prstGeom prst="straightConnector1">
              <a:avLst/>
            </a:prstGeom>
            <a:noFill/>
            <a:ln w="9525" cap="flat" cmpd="sng">
              <a:solidFill>
                <a:srgbClr val="339966"/>
              </a:solidFill>
              <a:prstDash val="solid"/>
              <a:round/>
              <a:headEnd type="none" w="sm" len="sm"/>
              <a:tailEnd type="none" w="sm" len="sm"/>
            </a:ln>
          </p:spPr>
        </p:cxnSp>
        <p:sp>
          <p:nvSpPr>
            <p:cNvPr id="62" name="Google Shape;1721;p28"/>
            <p:cNvSpPr/>
            <p:nvPr/>
          </p:nvSpPr>
          <p:spPr>
            <a:xfrm flipH="1">
              <a:off x="1083025" y="2306625"/>
              <a:ext cx="1834800" cy="143400"/>
            </a:xfrm>
            <a:prstGeom prst="parallelogram">
              <a:avLst>
                <a:gd name="adj" fmla="val 96952"/>
              </a:avLst>
            </a:prstGeom>
            <a:solidFill>
              <a:srgbClr val="00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800" b="0" i="0" u="none" strike="noStrike" kern="1200" cap="none" spc="0" normalizeH="0" baseline="0" noProof="0">
                  <a:ln>
                    <a:noFill/>
                  </a:ln>
                  <a:solidFill>
                    <a:prstClr val="black"/>
                  </a:solidFill>
                  <a:effectLst/>
                  <a:uLnTx/>
                  <a:uFillTx/>
                  <a:latin typeface="Microsoft YaHei"/>
                  <a:ea typeface="微軟正黑體"/>
                  <a:cs typeface="+mn-cs"/>
                </a:rPr>
                <a:t>  </a:t>
              </a: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63" name="Google Shape;1722;p28"/>
            <p:cNvSpPr/>
            <p:nvPr/>
          </p:nvSpPr>
          <p:spPr>
            <a:xfrm>
              <a:off x="1083125" y="2460449"/>
              <a:ext cx="1834800" cy="143400"/>
            </a:xfrm>
            <a:prstGeom prst="parallelogram">
              <a:avLst>
                <a:gd name="adj" fmla="val 96952"/>
              </a:avLst>
            </a:prstGeom>
            <a:solidFill>
              <a:srgbClr val="00666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sp>
        <p:nvSpPr>
          <p:cNvPr id="71" name="文本框 3"/>
          <p:cNvSpPr txBox="1"/>
          <p:nvPr/>
        </p:nvSpPr>
        <p:spPr>
          <a:xfrm>
            <a:off x="210184" y="230188"/>
            <a:ext cx="510909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金控數位策略藍圖</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
        <p:nvSpPr>
          <p:cNvPr id="9" name="流程圖: 結束點 8"/>
          <p:cNvSpPr/>
          <p:nvPr/>
        </p:nvSpPr>
        <p:spPr>
          <a:xfrm>
            <a:off x="2382277" y="2877149"/>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整合開戶</a:t>
            </a:r>
          </a:p>
        </p:txBody>
      </p:sp>
      <p:sp>
        <p:nvSpPr>
          <p:cNvPr id="36" name="流程圖: 結束點 35"/>
          <p:cNvSpPr/>
          <p:nvPr/>
        </p:nvSpPr>
        <p:spPr>
          <a:xfrm>
            <a:off x="2382276" y="4097328"/>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整合投資</a:t>
            </a:r>
          </a:p>
        </p:txBody>
      </p:sp>
      <p:sp>
        <p:nvSpPr>
          <p:cNvPr id="37" name="流程圖: 結束點 36"/>
          <p:cNvSpPr/>
          <p:nvPr/>
        </p:nvSpPr>
        <p:spPr>
          <a:xfrm>
            <a:off x="2393261" y="5283358"/>
            <a:ext cx="1761893" cy="538310"/>
          </a:xfrm>
          <a:prstGeom prst="flowChartTerminator">
            <a:avLst/>
          </a:prstGeom>
          <a:solidFill>
            <a:srgbClr val="B1510F"/>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整合資產</a:t>
            </a:r>
          </a:p>
        </p:txBody>
      </p:sp>
      <p:sp>
        <p:nvSpPr>
          <p:cNvPr id="10" name="矩形 9"/>
          <p:cNvSpPr/>
          <p:nvPr/>
        </p:nvSpPr>
        <p:spPr>
          <a:xfrm>
            <a:off x="1814606" y="3439150"/>
            <a:ext cx="3155233" cy="646331"/>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全新戶、銀證個別新戶資料交換，台外幣交割帳戶同時開立。</a:t>
            </a:r>
            <a:endPar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
        <p:nvSpPr>
          <p:cNvPr id="14" name="矩形 13"/>
          <p:cNvSpPr/>
          <p:nvPr/>
        </p:nvSpPr>
        <p:spPr>
          <a:xfrm>
            <a:off x="1791334" y="5862025"/>
            <a:ext cx="3188246"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整合</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大戶 </a:t>
            </a:r>
            <a:r>
              <a:rPr kumimoji="0" lang="en-US" altLang="zh-TW" sz="1800" b="1" i="0" u="none" strike="noStrike" kern="1200" cap="none" spc="0" normalizeH="0" baseline="0" noProof="0" dirty="0">
                <a:ln>
                  <a:noFill/>
                </a:ln>
                <a:solidFill>
                  <a:srgbClr val="C00000"/>
                </a:solidFill>
                <a:effectLst/>
                <a:uLnTx/>
                <a:uFillTx/>
                <a:latin typeface="Microsoft YaHei"/>
                <a:ea typeface="微軟正黑體"/>
                <a:cs typeface="+mn-cs"/>
              </a:rPr>
              <a:t>X </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證券</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資產</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共同納入金控總資產，實施分級差異優惠制度。</a:t>
            </a:r>
          </a:p>
        </p:txBody>
      </p:sp>
      <p:sp>
        <p:nvSpPr>
          <p:cNvPr id="15" name="矩形 14"/>
          <p:cNvSpPr/>
          <p:nvPr/>
        </p:nvSpPr>
        <p:spPr>
          <a:xfrm>
            <a:off x="1791334" y="4678965"/>
            <a:ext cx="324501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整合</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大戶 </a:t>
            </a:r>
            <a:r>
              <a:rPr kumimoji="0" lang="en-US" altLang="zh-TW" sz="1800" b="1" i="0" u="none" strike="noStrike" kern="1200" cap="none" spc="0" normalizeH="0" baseline="0" noProof="0" dirty="0">
                <a:ln>
                  <a:noFill/>
                </a:ln>
                <a:solidFill>
                  <a:srgbClr val="C00000"/>
                </a:solidFill>
                <a:effectLst/>
                <a:uLnTx/>
                <a:uFillTx/>
                <a:latin typeface="Microsoft YaHei"/>
                <a:ea typeface="微軟正黑體"/>
                <a:cs typeface="+mn-cs"/>
              </a:rPr>
              <a:t>X </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豐存股</a:t>
            </a:r>
            <a:r>
              <a:rPr kumimoji="0" lang="en-US" altLang="zh-TW" sz="18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提供客戶</a:t>
            </a:r>
            <a:r>
              <a:rPr kumimoji="0" lang="zh-TW" altLang="en-US" sz="1800" b="1" i="0" u="none" strike="noStrike" kern="1200" cap="none" spc="0" normalizeH="0" baseline="0" noProof="0" dirty="0">
                <a:ln>
                  <a:noFill/>
                </a:ln>
                <a:solidFill>
                  <a:srgbClr val="C00000"/>
                </a:solidFill>
                <a:effectLst/>
                <a:uLnTx/>
                <a:uFillTx/>
                <a:latin typeface="Microsoft YaHei"/>
                <a:ea typeface="微軟正黑體"/>
                <a:cs typeface="+mn-cs"/>
              </a:rPr>
              <a:t>無縫</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Microsoft YaHei"/>
                <a:ea typeface="微軟正黑體"/>
                <a:cs typeface="+mn-cs"/>
              </a:rPr>
              <a:t>存股服務。</a:t>
            </a:r>
          </a:p>
        </p:txBody>
      </p:sp>
      <p:sp>
        <p:nvSpPr>
          <p:cNvPr id="41" name="流程圖: 結束點 40"/>
          <p:cNvSpPr/>
          <p:nvPr/>
        </p:nvSpPr>
        <p:spPr>
          <a:xfrm>
            <a:off x="5515136" y="2852813"/>
            <a:ext cx="1761893" cy="538310"/>
          </a:xfrm>
          <a:prstGeom prst="flowChartTerminator">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整合推進崛起</a:t>
            </a:r>
          </a:p>
        </p:txBody>
      </p:sp>
      <p:sp>
        <p:nvSpPr>
          <p:cNvPr id="42" name="流程圖: 結束點 41"/>
          <p:cNvSpPr/>
          <p:nvPr/>
        </p:nvSpPr>
        <p:spPr>
          <a:xfrm>
            <a:off x="5515135" y="5121005"/>
            <a:ext cx="1761893" cy="627944"/>
          </a:xfrm>
          <a:prstGeom prst="flowChartTerminator">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海外複委</a:t>
            </a:r>
            <a:endPar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坐二望一</a:t>
            </a:r>
          </a:p>
        </p:txBody>
      </p:sp>
      <p:sp>
        <p:nvSpPr>
          <p:cNvPr id="16" name="矩形 15"/>
          <p:cNvSpPr/>
          <p:nvPr/>
        </p:nvSpPr>
        <p:spPr>
          <a:xfrm>
            <a:off x="4969438" y="3429724"/>
            <a:ext cx="3428053" cy="147732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拉開與純網銀、他行數位帳戶差異化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以總資產概念獲取</a:t>
            </a:r>
            <a:r>
              <a:rPr kumimoji="0" lang="zh-TW" altLang="en-US" sz="1800" b="1" i="0" u="none" strike="noStrike" kern="1200" cap="none" spc="0" normalizeH="0" baseline="0" noProof="0" dirty="0">
                <a:ln>
                  <a:noFill/>
                </a:ln>
                <a:solidFill>
                  <a:srgbClr val="FFC000">
                    <a:lumMod val="50000"/>
                  </a:srgbClr>
                </a:solidFill>
                <a:effectLst/>
                <a:uLnTx/>
                <a:uFillTx/>
                <a:latin typeface="微軟正黑體"/>
                <a:ea typeface="微軟正黑體"/>
                <a:cs typeface="+mn-cs"/>
                <a:sym typeface="Wingdings 2" panose="05020102010507070707" pitchFamily="18" charset="2"/>
              </a:rPr>
              <a:t>前</a:t>
            </a:r>
            <a:r>
              <a:rPr kumimoji="0" lang="en-US" altLang="zh-TW" sz="1800" b="1" i="0" u="none" strike="noStrike" kern="1200" cap="none" spc="0" normalizeH="0" baseline="0" noProof="0" dirty="0">
                <a:ln>
                  <a:noFill/>
                </a:ln>
                <a:solidFill>
                  <a:srgbClr val="FFC000">
                    <a:lumMod val="50000"/>
                  </a:srgbClr>
                </a:solidFill>
                <a:effectLst/>
                <a:uLnTx/>
                <a:uFillTx/>
                <a:latin typeface="微軟正黑體"/>
                <a:ea typeface="微軟正黑體"/>
                <a:cs typeface="+mn-cs"/>
                <a:sym typeface="Wingdings 2" panose="05020102010507070707" pitchFamily="18" charset="2"/>
              </a:rPr>
              <a:t>20%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高潛質數位投資全新客戶</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，不陷入小白藍海</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sym typeface="Wingdings 2" panose="05020102010507070707" pitchFamily="18" charset="2"/>
              </a:rPr>
              <a:t>銀行數帳與證券高度連結</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sym typeface="Wingdings 2" panose="05020102010507070707" pitchFamily="18" charset="2"/>
              </a:rPr>
              <a:t>，拉大特色</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a:t>
            </a:r>
          </a:p>
        </p:txBody>
      </p:sp>
      <p:sp>
        <p:nvSpPr>
          <p:cNvPr id="64" name="矩形 63"/>
          <p:cNvSpPr/>
          <p:nvPr/>
        </p:nvSpPr>
        <p:spPr>
          <a:xfrm>
            <a:off x="4979661" y="5844445"/>
            <a:ext cx="3428981" cy="923330"/>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銀證合作加速海外複委市場成長</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，突破</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5000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億元大關，</a:t>
            </a:r>
            <a:r>
              <a:rPr kumimoji="0" lang="zh-TW" altLang="en-US" sz="1800" b="1" i="0" u="none" strike="noStrike" kern="1200" cap="none" spc="0" normalizeH="0" baseline="0" noProof="0" dirty="0">
                <a:ln>
                  <a:noFill/>
                </a:ln>
                <a:solidFill>
                  <a:srgbClr val="FFC000">
                    <a:lumMod val="50000"/>
                  </a:srgbClr>
                </a:solidFill>
                <a:effectLst/>
                <a:uLnTx/>
                <a:uFillTx/>
                <a:latin typeface="微軟正黑體" panose="020B0604030504040204" pitchFamily="34" charset="-120"/>
                <a:ea typeface="微軟正黑體" panose="020B0604030504040204" pitchFamily="34" charset="-120"/>
                <a:cs typeface="+mn-cs"/>
              </a:rPr>
              <a:t>市場坐二望一</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，目標共同合作超越國泰</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mn-cs"/>
              </a:rPr>
              <a:t>。</a:t>
            </a:r>
          </a:p>
        </p:txBody>
      </p:sp>
      <p:sp>
        <p:nvSpPr>
          <p:cNvPr id="65" name="流程圖: 結束點 64"/>
          <p:cNvSpPr/>
          <p:nvPr/>
        </p:nvSpPr>
        <p:spPr>
          <a:xfrm>
            <a:off x="8871655" y="2855183"/>
            <a:ext cx="1761893" cy="538310"/>
          </a:xfrm>
          <a:prstGeom prst="flowChartTerminator">
            <a:avLst/>
          </a:prstGeom>
          <a:solidFill>
            <a:srgbClr val="007774"/>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rPr>
              <a:t>AI-360</a:t>
            </a: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度視圖</a:t>
            </a:r>
          </a:p>
        </p:txBody>
      </p:sp>
      <p:sp>
        <p:nvSpPr>
          <p:cNvPr id="66" name="流程圖: 結束點 65"/>
          <p:cNvSpPr/>
          <p:nvPr/>
        </p:nvSpPr>
        <p:spPr>
          <a:xfrm>
            <a:off x="8963301" y="4742463"/>
            <a:ext cx="1761893" cy="627944"/>
          </a:xfrm>
          <a:prstGeom prst="flowChartTerminator">
            <a:avLst/>
          </a:prstGeom>
          <a:solidFill>
            <a:srgbClr val="007774"/>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0" i="0" u="none" strike="noStrike" kern="1200" cap="none" spc="0" normalizeH="0" baseline="0" noProof="0" dirty="0">
                <a:ln>
                  <a:noFill/>
                </a:ln>
                <a:solidFill>
                  <a:prstClr val="white"/>
                </a:solidFill>
                <a:effectLst/>
                <a:uLnTx/>
                <a:uFillTx/>
                <a:latin typeface="Microsoft YaHei"/>
                <a:ea typeface="微軟正黑體"/>
                <a:cs typeface="+mn-cs"/>
              </a:rPr>
              <a:t>AI</a:t>
            </a:r>
            <a:r>
              <a:rPr kumimoji="0" lang="zh-TW" altLang="en-US" sz="2000" b="0" i="0" u="none" strike="noStrike" kern="1200" cap="none" spc="0" normalizeH="0" baseline="0" noProof="0" dirty="0">
                <a:ln>
                  <a:noFill/>
                </a:ln>
                <a:solidFill>
                  <a:prstClr val="white"/>
                </a:solidFill>
                <a:effectLst/>
                <a:uLnTx/>
                <a:uFillTx/>
                <a:latin typeface="Microsoft YaHei"/>
                <a:ea typeface="微軟正黑體"/>
                <a:cs typeface="+mn-cs"/>
              </a:rPr>
              <a:t>智能運營經管</a:t>
            </a:r>
          </a:p>
        </p:txBody>
      </p:sp>
      <p:sp>
        <p:nvSpPr>
          <p:cNvPr id="67" name="Rectangle 42"/>
          <p:cNvSpPr/>
          <p:nvPr/>
        </p:nvSpPr>
        <p:spPr>
          <a:xfrm>
            <a:off x="8464397" y="3438893"/>
            <a:ext cx="3361084"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由</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團隊提供</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360</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度客群視圖及共銷推薦模型，並對</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大戶 </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X </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證券</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數位客戶以</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模型篩選後進行數位形式行銷跨售。</a:t>
            </a:r>
            <a:endParaRPr kumimoji="0" 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
        <p:nvSpPr>
          <p:cNvPr id="68" name="Rectangle 42"/>
          <p:cNvSpPr/>
          <p:nvPr/>
        </p:nvSpPr>
        <p:spPr>
          <a:xfrm>
            <a:off x="8482380" y="5564127"/>
            <a:ext cx="3503579" cy="1200329"/>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由</a:t>
            </a:r>
            <a:r>
              <a:rPr kumimoji="0" lang="en-US" altLang="zh-TW"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AI</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團隊依據客群特性與獲利主軸</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Heiti TC Light"/>
              </a:rPr>
              <a:t>，依銀行證券團隊規劃之執行策略精準試算運營收益，提高運營效度與數位客戶忠誠度</a:t>
            </a:r>
            <a:r>
              <a:rPr kumimoji="0" lang="zh-TW" alt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rPr>
              <a:t>。</a:t>
            </a:r>
            <a:endParaRPr kumimoji="0" lang="en-US" sz="1800" b="0" i="0" u="none" strike="noStrike" kern="1200" cap="none" spc="0" normalizeH="0" baseline="0" noProof="0" dirty="0">
              <a:ln>
                <a:noFill/>
              </a:ln>
              <a:solidFill>
                <a:prstClr val="black">
                  <a:lumMod val="75000"/>
                  <a:lumOff val="25000"/>
                </a:prstClr>
              </a:solidFill>
              <a:effectLst/>
              <a:uLnTx/>
              <a:uFillTx/>
              <a:latin typeface="微軟正黑體"/>
              <a:ea typeface="微軟正黑體"/>
              <a:cs typeface="Heiti TC Light"/>
            </a:endParaRPr>
          </a:p>
        </p:txBody>
      </p:sp>
    </p:spTree>
    <p:extLst>
      <p:ext uri="{BB962C8B-B14F-4D97-AF65-F5344CB8AC3E}">
        <p14:creationId xmlns:p14="http://schemas.microsoft.com/office/powerpoint/2010/main" val="686901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2557" y="1825625"/>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553075"/>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 name="文字方塊 2">
            <a:extLst>
              <a:ext uri="{FF2B5EF4-FFF2-40B4-BE49-F238E27FC236}">
                <a16:creationId xmlns:a16="http://schemas.microsoft.com/office/drawing/2014/main" id="{3B4375E2-BF43-46BB-A9DF-B3751BD3C18D}"/>
              </a:ext>
            </a:extLst>
          </p:cNvPr>
          <p:cNvSpPr txBox="1"/>
          <p:nvPr/>
        </p:nvSpPr>
        <p:spPr>
          <a:xfrm>
            <a:off x="5996539" y="3638349"/>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5537" y="331037"/>
            <a:ext cx="3162300" cy="3162300"/>
          </a:xfrm>
          <a:prstGeom prst="rect">
            <a:avLst/>
          </a:prstGeom>
        </p:spPr>
      </p:pic>
      <p:sp>
        <p:nvSpPr>
          <p:cNvPr id="14" name="文本框 3"/>
          <p:cNvSpPr txBox="1"/>
          <p:nvPr/>
        </p:nvSpPr>
        <p:spPr>
          <a:xfrm>
            <a:off x="210184" y="230188"/>
            <a:ext cx="44935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行動方案與挑戰</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5" name="圖形 3">
            <a:extLst>
              <a:ext uri="{FF2B5EF4-FFF2-40B4-BE49-F238E27FC236}">
                <a16:creationId xmlns:a16="http://schemas.microsoft.com/office/drawing/2014/main" id="{A15D1DEF-5458-4F48-8F0B-EEE3DAB095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4292149"/>
            <a:ext cx="2135925" cy="2522568"/>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70966" y="882771"/>
            <a:ext cx="3162300" cy="3152803"/>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49945" y="2459172"/>
            <a:ext cx="5810250" cy="5810250"/>
          </a:xfrm>
          <a:prstGeom prst="rect">
            <a:avLst/>
          </a:prstGeom>
        </p:spPr>
      </p:pic>
      <p:graphicFrame>
        <p:nvGraphicFramePr>
          <p:cNvPr id="6" name="表格 5"/>
          <p:cNvGraphicFramePr>
            <a:graphicFrameLocks noGrp="1"/>
          </p:cNvGraphicFramePr>
          <p:nvPr/>
        </p:nvGraphicFramePr>
        <p:xfrm>
          <a:off x="1505413" y="1163937"/>
          <a:ext cx="8842918" cy="5392981"/>
        </p:xfrm>
        <a:graphic>
          <a:graphicData uri="http://schemas.openxmlformats.org/drawingml/2006/table">
            <a:tbl>
              <a:tblPr firstRow="1" bandRow="1">
                <a:tableStyleId>{2D5ABB26-0587-4C30-8999-92F81FD0307C}</a:tableStyleId>
              </a:tblPr>
              <a:tblGrid>
                <a:gridCol w="4421459">
                  <a:extLst>
                    <a:ext uri="{9D8B030D-6E8A-4147-A177-3AD203B41FA5}">
                      <a16:colId xmlns:a16="http://schemas.microsoft.com/office/drawing/2014/main" val="1941271960"/>
                    </a:ext>
                  </a:extLst>
                </a:gridCol>
                <a:gridCol w="4421459">
                  <a:extLst>
                    <a:ext uri="{9D8B030D-6E8A-4147-A177-3AD203B41FA5}">
                      <a16:colId xmlns:a16="http://schemas.microsoft.com/office/drawing/2014/main" val="3668730395"/>
                    </a:ext>
                  </a:extLst>
                </a:gridCol>
              </a:tblGrid>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行動方案一</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整合開戶專案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366103249"/>
                  </a:ext>
                </a:extLst>
              </a:tr>
              <a:tr h="869763">
                <a:tc gridSpan="2">
                  <a:txBody>
                    <a:bodyPr/>
                    <a:lstStyle/>
                    <a:p>
                      <a:pPr algn="l"/>
                      <a:r>
                        <a:rPr lang="zh-TW" altLang="en-US" sz="2000" dirty="0"/>
                        <a:t>建</a:t>
                      </a:r>
                      <a:r>
                        <a:rPr lang="zh-TW" altLang="en-US" sz="1800" dirty="0"/>
                        <a:t>立金控暨跨子公司共識</a:t>
                      </a:r>
                      <a:r>
                        <a:rPr lang="zh-TW" altLang="en-US" sz="1800" dirty="0">
                          <a:latin typeface="微軟正黑體" panose="020B0604030504040204" pitchFamily="34" charset="-120"/>
                          <a:ea typeface="微軟正黑體" panose="020B0604030504040204" pitchFamily="34" charset="-120"/>
                        </a:rPr>
                        <a:t>，</a:t>
                      </a:r>
                      <a:r>
                        <a:rPr lang="zh-TW" altLang="en-US" sz="1800" dirty="0"/>
                        <a:t>包含</a:t>
                      </a:r>
                      <a:r>
                        <a:rPr lang="zh-TW" altLang="en-US" sz="1800" b="1" dirty="0"/>
                        <a:t>稽法風開戶整合專案團隊</a:t>
                      </a:r>
                      <a:r>
                        <a:rPr lang="zh-TW" altLang="en-US" sz="1800" dirty="0"/>
                        <a:t>，優先完成開戶流程整合優化，解決整合推廣、相互導流的開戶障礙問題。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4271847"/>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行動方案二</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豐存股無縫接軌專案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3566480146"/>
                  </a:ext>
                </a:extLst>
              </a:tr>
              <a:tr h="718361">
                <a:tc gridSpan="2">
                  <a:txBody>
                    <a:bodyPr/>
                    <a:lstStyle/>
                    <a:p>
                      <a:pPr algn="l"/>
                      <a:r>
                        <a:rPr lang="zh-TW" altLang="en-US" sz="2000" dirty="0"/>
                        <a:t>建立銀證存股專案團隊，完成銀行大戶 </a:t>
                      </a:r>
                      <a:r>
                        <a:rPr lang="en-US" altLang="zh-TW" sz="2000" dirty="0"/>
                        <a:t>X </a:t>
                      </a:r>
                      <a:r>
                        <a:rPr lang="zh-TW" altLang="en-US" sz="2000" dirty="0"/>
                        <a:t>豐存股投資證券</a:t>
                      </a:r>
                      <a:r>
                        <a:rPr lang="zh-TW" altLang="en-US" sz="2000" b="1" dirty="0"/>
                        <a:t>定期定額存股之無縫串接</a:t>
                      </a:r>
                      <a:r>
                        <a:rPr lang="zh-TW" altLang="en-US" sz="2000" dirty="0"/>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714048"/>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行動方案三</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證券 資產整合視圖專案</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79031603"/>
                  </a:ext>
                </a:extLst>
              </a:tr>
              <a:tr h="718361">
                <a:tc gridSpan="2">
                  <a:txBody>
                    <a:bodyPr/>
                    <a:lstStyle/>
                    <a:p>
                      <a:pPr algn="l"/>
                      <a:r>
                        <a:rPr lang="zh-TW" altLang="en-US" sz="2000" dirty="0"/>
                        <a:t>完成金控總資產（跨銀證）</a:t>
                      </a:r>
                      <a:r>
                        <a:rPr lang="en-US" altLang="zh-TW" sz="2000" dirty="0"/>
                        <a:t>AUM</a:t>
                      </a:r>
                      <a:r>
                        <a:rPr lang="zh-TW" altLang="en-US" sz="2000" dirty="0"/>
                        <a:t>與庫存資產</a:t>
                      </a:r>
                      <a:r>
                        <a:rPr lang="en-US" altLang="zh-TW" sz="2000" dirty="0"/>
                        <a:t>API</a:t>
                      </a:r>
                      <a:r>
                        <a:rPr lang="zh-TW" altLang="en-US" sz="2000" dirty="0"/>
                        <a:t>設計與建置，以及</a:t>
                      </a:r>
                      <a:r>
                        <a:rPr lang="zh-TW" altLang="en-US" sz="2000" b="1" dirty="0"/>
                        <a:t>金控暨子公司</a:t>
                      </a:r>
                      <a:r>
                        <a:rPr lang="en-US" altLang="zh-TW" sz="2000" b="1" dirty="0"/>
                        <a:t>API</a:t>
                      </a:r>
                      <a:r>
                        <a:rPr lang="zh-TW" altLang="en-US" sz="2000" b="1" dirty="0"/>
                        <a:t>對接合規檢視與治理架構</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2000" b="1" dirty="0">
                        <a:solidFill>
                          <a:schemeClr val="accent4">
                            <a:lumMod val="50000"/>
                          </a:schemeClr>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5203658"/>
                  </a:ext>
                </a:extLst>
              </a:tr>
              <a:tr h="513951">
                <a:tc>
                  <a:txBody>
                    <a:bodyPr/>
                    <a:lstStyle/>
                    <a:p>
                      <a:pPr algn="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行動方案四</a:t>
                      </a:r>
                      <a:r>
                        <a:rPr lang="zh-CN"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a:t>
                      </a:r>
                      <a:endParaRPr lang="zh-TW" altLang="en-US" sz="2400" b="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rPr>
                        <a:t>大戶</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 </a:t>
                      </a:r>
                      <a:r>
                        <a:rPr lang="en-US" altLang="zh-TW"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X </a:t>
                      </a:r>
                      <a:r>
                        <a:rPr lang="zh-TW" altLang="en-US" sz="2400" b="0" baseline="0" dirty="0">
                          <a:solidFill>
                            <a:schemeClr val="bg1"/>
                          </a:solidFill>
                          <a:latin typeface="微软雅黑" panose="020B0503020204020204" pitchFamily="82" charset="2"/>
                          <a:ea typeface="微软雅黑" panose="020B0503020204020204" pitchFamily="82" charset="2"/>
                          <a:cs typeface="Aharoni" panose="02010803020104030203" pitchFamily="2" charset="-79"/>
                        </a:rPr>
                        <a:t>證券 數位跨售整合團隊</a:t>
                      </a:r>
                      <a:endParaRPr lang="en-US" altLang="zh-CN" sz="2400" b="0" dirty="0">
                        <a:solidFill>
                          <a:schemeClr val="bg1"/>
                        </a:solidFill>
                        <a:latin typeface="微软雅黑" panose="020B0503020204020204" pitchFamily="82" charset="2"/>
                        <a:ea typeface="微软雅黑" panose="020B0503020204020204" pitchFamily="82" charset="2"/>
                        <a:cs typeface="Aharoni" panose="02010803020104030203" pitchFamily="2" charset="-79"/>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317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4">
                        <a:lumMod val="75000"/>
                      </a:schemeClr>
                    </a:solidFill>
                  </a:tcPr>
                </a:tc>
                <a:extLst>
                  <a:ext uri="{0D108BD9-81ED-4DB2-BD59-A6C34878D82A}">
                    <a16:rowId xmlns:a16="http://schemas.microsoft.com/office/drawing/2014/main" val="2320489344"/>
                  </a:ext>
                </a:extLst>
              </a:tr>
              <a:tr h="1030692">
                <a:tc gridSpan="2">
                  <a:txBody>
                    <a:bodyPr/>
                    <a:lstStyle/>
                    <a:p>
                      <a:r>
                        <a:rPr lang="zh-TW" altLang="en-US" sz="2000" dirty="0"/>
                        <a:t>完成跨售分級制度整合分級優惠的設計以及行銷溝通策略，並研討全新數位新客戶，得不受實體經管帳戶計績無法進行財富管理交叉銷售的限制，以及確認數位高利優惠存款配套下，得免除銀對證利息回饋之限制。</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952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sz="20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accent4">
                          <a:lumMod val="50000"/>
                        </a:schemeClr>
                      </a:solidFill>
                      <a:prstDash val="solid"/>
                      <a:round/>
                      <a:headEnd type="none" w="med" len="med"/>
                      <a:tailEnd type="none" w="med" len="med"/>
                    </a:lnT>
                    <a:lnB w="9525" cap="flat" cmpd="sng" algn="ctr">
                      <a:solidFill>
                        <a:schemeClr val="accent4">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15082"/>
                  </a:ext>
                </a:extLst>
              </a:tr>
            </a:tbl>
          </a:graphicData>
        </a:graphic>
      </p:graphicFrame>
    </p:spTree>
    <p:extLst>
      <p:ext uri="{BB962C8B-B14F-4D97-AF65-F5344CB8AC3E}">
        <p14:creationId xmlns:p14="http://schemas.microsoft.com/office/powerpoint/2010/main" val="199809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7007046"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整合功能規劃</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三大面向，五大功能</a:t>
            </a:r>
            <a:endParaRPr lang="zh-CN"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cxnSp>
        <p:nvCxnSpPr>
          <p:cNvPr id="42" name="直線接點 41">
            <a:extLst>
              <a:ext uri="{FF2B5EF4-FFF2-40B4-BE49-F238E27FC236}">
                <a16:creationId xmlns:a16="http://schemas.microsoft.com/office/drawing/2014/main" id="{DC63F3FF-A24F-471D-A2B9-D751533C6CBE}"/>
              </a:ext>
            </a:extLst>
          </p:cNvPr>
          <p:cNvCxnSpPr>
            <a:cxnSpLocks/>
          </p:cNvCxnSpPr>
          <p:nvPr/>
        </p:nvCxnSpPr>
        <p:spPr>
          <a:xfrm flipH="1" flipV="1">
            <a:off x="3769201" y="2424299"/>
            <a:ext cx="13946" cy="340805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直線接點 44">
            <a:extLst>
              <a:ext uri="{FF2B5EF4-FFF2-40B4-BE49-F238E27FC236}">
                <a16:creationId xmlns:a16="http://schemas.microsoft.com/office/drawing/2014/main" id="{01F020E0-E289-42FB-87A7-3E45701F8405}"/>
              </a:ext>
            </a:extLst>
          </p:cNvPr>
          <p:cNvCxnSpPr/>
          <p:nvPr/>
        </p:nvCxnSpPr>
        <p:spPr>
          <a:xfrm flipH="1">
            <a:off x="3777056" y="4120661"/>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901F2C10-8D8C-4F02-9A84-9C861E15361C}"/>
              </a:ext>
            </a:extLst>
          </p:cNvPr>
          <p:cNvCxnSpPr/>
          <p:nvPr/>
        </p:nvCxnSpPr>
        <p:spPr>
          <a:xfrm flipH="1">
            <a:off x="3777056" y="2422727"/>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ïSḻiḍê">
            <a:extLst>
              <a:ext uri="{FF2B5EF4-FFF2-40B4-BE49-F238E27FC236}">
                <a16:creationId xmlns:a16="http://schemas.microsoft.com/office/drawing/2014/main" id="{2153EE1E-0251-47E7-8574-492CB786CC2D}"/>
              </a:ext>
            </a:extLst>
          </p:cNvPr>
          <p:cNvSpPr/>
          <p:nvPr/>
        </p:nvSpPr>
        <p:spPr bwMode="auto">
          <a:xfrm>
            <a:off x="4686548" y="2058152"/>
            <a:ext cx="1743638" cy="729149"/>
          </a:xfrm>
          <a:prstGeom prst="homePlate">
            <a:avLst>
              <a:gd name="adj" fmla="val 43468"/>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整合開戶</a:t>
            </a:r>
          </a:p>
        </p:txBody>
      </p:sp>
      <p:cxnSp>
        <p:nvCxnSpPr>
          <p:cNvPr id="55" name="肘形连接符 50">
            <a:extLst>
              <a:ext uri="{FF2B5EF4-FFF2-40B4-BE49-F238E27FC236}">
                <a16:creationId xmlns:a16="http://schemas.microsoft.com/office/drawing/2014/main" id="{85373495-F97C-4A4D-980E-B1FAEE50ABD1}"/>
              </a:ext>
            </a:extLst>
          </p:cNvPr>
          <p:cNvCxnSpPr>
            <a:stCxn id="53" idx="3"/>
          </p:cNvCxnSpPr>
          <p:nvPr/>
        </p:nvCxnSpPr>
        <p:spPr>
          <a:xfrm flipV="1">
            <a:off x="6430186" y="1997982"/>
            <a:ext cx="1834461" cy="42474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56" name="肘形连接符 52">
            <a:extLst>
              <a:ext uri="{FF2B5EF4-FFF2-40B4-BE49-F238E27FC236}">
                <a16:creationId xmlns:a16="http://schemas.microsoft.com/office/drawing/2014/main" id="{F0709189-559D-46B9-95E2-09A604FB118D}"/>
              </a:ext>
            </a:extLst>
          </p:cNvPr>
          <p:cNvCxnSpPr>
            <a:stCxn id="53" idx="3"/>
          </p:cNvCxnSpPr>
          <p:nvPr/>
        </p:nvCxnSpPr>
        <p:spPr>
          <a:xfrm>
            <a:off x="6430186" y="2422727"/>
            <a:ext cx="1834461" cy="428516"/>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7" name="íSļiḍé">
            <a:extLst>
              <a:ext uri="{FF2B5EF4-FFF2-40B4-BE49-F238E27FC236}">
                <a16:creationId xmlns:a16="http://schemas.microsoft.com/office/drawing/2014/main" id="{3B1CC726-48E5-4E81-9B97-6719DFF28015}"/>
              </a:ext>
            </a:extLst>
          </p:cNvPr>
          <p:cNvSpPr/>
          <p:nvPr/>
        </p:nvSpPr>
        <p:spPr bwMode="auto">
          <a:xfrm>
            <a:off x="8264647" y="1752834"/>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fontScale="7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大戶</a:t>
            </a:r>
            <a:r>
              <a:rPr kumimoji="0" lang="en-US" altLang="zh-TW"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APP</a:t>
            </a:r>
            <a:r>
              <a:rPr kumimoji="0" lang="zh-TW" altLang="en-US"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開立證券戶</a:t>
            </a:r>
            <a:endParaRPr kumimoji="0" lang="en-US" altLang="zh-TW"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TW"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用戶已有大戶</a:t>
            </a:r>
            <a:r>
              <a:rPr kumimoji="0" lang="en-US" altLang="zh-TW"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CN" altLang="en-US" sz="13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8" name="îŝḷidé">
            <a:extLst>
              <a:ext uri="{FF2B5EF4-FFF2-40B4-BE49-F238E27FC236}">
                <a16:creationId xmlns:a16="http://schemas.microsoft.com/office/drawing/2014/main" id="{BA58C0C6-2DA3-42FC-BF41-B03DF1757936}"/>
              </a:ext>
            </a:extLst>
          </p:cNvPr>
          <p:cNvSpPr/>
          <p:nvPr/>
        </p:nvSpPr>
        <p:spPr bwMode="auto">
          <a:xfrm>
            <a:off x="8264647" y="2606096"/>
            <a:ext cx="1743638"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fontScale="6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defRPr/>
            </a:pPr>
            <a:r>
              <a:rPr kumimoji="0" lang="zh-TW" altLang="en-US" sz="19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申辦</a:t>
            </a:r>
            <a:r>
              <a:rPr lang="zh-TW" altLang="en-US" sz="1900" b="1" dirty="0">
                <a:solidFill>
                  <a:prstClr val="black"/>
                </a:solidFill>
                <a:latin typeface="微軟正黑體" panose="020B0604030504040204" pitchFamily="34" charset="-120"/>
                <a:ea typeface="微軟正黑體" panose="020B0604030504040204" pitchFamily="34" charset="-120"/>
              </a:rPr>
              <a:t>大戶後加開證券戶</a:t>
            </a:r>
            <a:endParaRPr lang="en-US" altLang="zh-TW" sz="1900" b="1" dirty="0">
              <a:solidFill>
                <a:prstClr val="black"/>
              </a:solidFill>
              <a:latin typeface="微軟正黑體" panose="020B0604030504040204" pitchFamily="34" charset="-120"/>
              <a:ea typeface="微軟正黑體" panose="020B0604030504040204" pitchFamily="34" charset="-120"/>
            </a:endParaRPr>
          </a:p>
          <a:p>
            <a:pPr marL="0" marR="0" lvl="0" indent="0" algn="ctr" defTabSz="913765" rtl="0" eaLnBrk="1" fontAlgn="auto" latinLnBrk="0" hangingPunct="1">
              <a:lnSpc>
                <a:spcPct val="100000"/>
              </a:lnSpc>
              <a:spcBef>
                <a:spcPts val="0"/>
              </a:spcBef>
              <a:spcAft>
                <a:spcPts val="0"/>
              </a:spcAft>
              <a:buClrTx/>
              <a:buSzTx/>
              <a:buFontTx/>
              <a:buNone/>
              <a:tabLst/>
              <a:defRPr/>
            </a:pPr>
            <a:r>
              <a:rPr kumimoji="0" lang="en-US" altLang="zh-CN"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用戶尚無大戶</a:t>
            </a:r>
            <a:r>
              <a:rPr kumimoji="0" lang="en-US" altLang="zh-CN"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CN"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59" name="ïsļïḓe">
            <a:extLst>
              <a:ext uri="{FF2B5EF4-FFF2-40B4-BE49-F238E27FC236}">
                <a16:creationId xmlns:a16="http://schemas.microsoft.com/office/drawing/2014/main" id="{A70C8273-5CA5-4FEB-8100-A229F3391F38}"/>
              </a:ext>
            </a:extLst>
          </p:cNvPr>
          <p:cNvSpPr/>
          <p:nvPr/>
        </p:nvSpPr>
        <p:spPr bwMode="auto">
          <a:xfrm>
            <a:off x="7293848" y="1945002"/>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0" name="ïśḷíďé">
            <a:extLst>
              <a:ext uri="{FF2B5EF4-FFF2-40B4-BE49-F238E27FC236}">
                <a16:creationId xmlns:a16="http://schemas.microsoft.com/office/drawing/2014/main" id="{C37AE753-CB95-406D-B30F-CBE8C0CE674E}"/>
              </a:ext>
            </a:extLst>
          </p:cNvPr>
          <p:cNvSpPr/>
          <p:nvPr/>
        </p:nvSpPr>
        <p:spPr bwMode="auto">
          <a:xfrm>
            <a:off x="7293848" y="2792727"/>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1" name="ïSḻiḍê">
            <a:extLst>
              <a:ext uri="{FF2B5EF4-FFF2-40B4-BE49-F238E27FC236}">
                <a16:creationId xmlns:a16="http://schemas.microsoft.com/office/drawing/2014/main" id="{3B1422D1-0392-458C-A5B1-C7415689E044}"/>
              </a:ext>
            </a:extLst>
          </p:cNvPr>
          <p:cNvSpPr/>
          <p:nvPr/>
        </p:nvSpPr>
        <p:spPr bwMode="auto">
          <a:xfrm>
            <a:off x="4686548" y="3750659"/>
            <a:ext cx="1743638" cy="729149"/>
          </a:xfrm>
          <a:prstGeom prst="homePlate">
            <a:avLst>
              <a:gd name="adj" fmla="val 43468"/>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startAt="2"/>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大戶投資</a:t>
            </a:r>
          </a:p>
        </p:txBody>
      </p:sp>
      <p:cxnSp>
        <p:nvCxnSpPr>
          <p:cNvPr id="62" name="肘形连接符 50">
            <a:extLst>
              <a:ext uri="{FF2B5EF4-FFF2-40B4-BE49-F238E27FC236}">
                <a16:creationId xmlns:a16="http://schemas.microsoft.com/office/drawing/2014/main" id="{8C7862A6-8EA5-4FBA-9699-F03134FC083A}"/>
              </a:ext>
            </a:extLst>
          </p:cNvPr>
          <p:cNvCxnSpPr>
            <a:cxnSpLocks/>
            <a:stCxn id="61" idx="3"/>
          </p:cNvCxnSpPr>
          <p:nvPr/>
        </p:nvCxnSpPr>
        <p:spPr>
          <a:xfrm flipV="1">
            <a:off x="6430186" y="3690489"/>
            <a:ext cx="1834461" cy="424745"/>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63" name="肘形连接符 52">
            <a:extLst>
              <a:ext uri="{FF2B5EF4-FFF2-40B4-BE49-F238E27FC236}">
                <a16:creationId xmlns:a16="http://schemas.microsoft.com/office/drawing/2014/main" id="{C210FE88-B872-4502-9D4A-FC4A438C0700}"/>
              </a:ext>
            </a:extLst>
          </p:cNvPr>
          <p:cNvCxnSpPr>
            <a:cxnSpLocks/>
            <a:stCxn id="61" idx="3"/>
          </p:cNvCxnSpPr>
          <p:nvPr/>
        </p:nvCxnSpPr>
        <p:spPr>
          <a:xfrm>
            <a:off x="6430186" y="4115234"/>
            <a:ext cx="1834461" cy="428516"/>
          </a:xfrm>
          <a:prstGeom prst="bentConnector3">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64" name="íSļiḍé">
            <a:extLst>
              <a:ext uri="{FF2B5EF4-FFF2-40B4-BE49-F238E27FC236}">
                <a16:creationId xmlns:a16="http://schemas.microsoft.com/office/drawing/2014/main" id="{32D21DFF-B39E-44C2-9E85-52623D261E91}"/>
              </a:ext>
            </a:extLst>
          </p:cNvPr>
          <p:cNvSpPr/>
          <p:nvPr/>
        </p:nvSpPr>
        <p:spPr bwMode="auto">
          <a:xfrm>
            <a:off x="8264647" y="3445341"/>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整合證期權交易</a:t>
            </a:r>
            <a:endParaRPr kumimoji="0" lang="zh-CN"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5" name="îŝḷidé">
            <a:extLst>
              <a:ext uri="{FF2B5EF4-FFF2-40B4-BE49-F238E27FC236}">
                <a16:creationId xmlns:a16="http://schemas.microsoft.com/office/drawing/2014/main" id="{CB588B40-976B-4EED-8F8C-1B13BF2502C8}"/>
              </a:ext>
            </a:extLst>
          </p:cNvPr>
          <p:cNvSpPr/>
          <p:nvPr/>
        </p:nvSpPr>
        <p:spPr bwMode="auto">
          <a:xfrm>
            <a:off x="8264647" y="4298603"/>
            <a:ext cx="1676240" cy="490288"/>
          </a:xfrm>
          <a:prstGeom prst="homePlate">
            <a:avLst>
              <a:gd name="adj" fmla="val 0"/>
            </a:avLst>
          </a:prstGeom>
          <a:solidFill>
            <a:schemeClr val="bg1">
              <a:lumMod val="95000"/>
            </a:schemeClr>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整合豐存股交易</a:t>
            </a:r>
            <a:endParaRPr kumimoji="0" lang="zh-CN"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ïsļïḓe">
            <a:extLst>
              <a:ext uri="{FF2B5EF4-FFF2-40B4-BE49-F238E27FC236}">
                <a16:creationId xmlns:a16="http://schemas.microsoft.com/office/drawing/2014/main" id="{9F6F623B-1BBD-421E-B68A-54BC63F1FD3D}"/>
              </a:ext>
            </a:extLst>
          </p:cNvPr>
          <p:cNvSpPr/>
          <p:nvPr/>
        </p:nvSpPr>
        <p:spPr bwMode="auto">
          <a:xfrm>
            <a:off x="7293848" y="3637509"/>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7" name="ïśḷíďé">
            <a:extLst>
              <a:ext uri="{FF2B5EF4-FFF2-40B4-BE49-F238E27FC236}">
                <a16:creationId xmlns:a16="http://schemas.microsoft.com/office/drawing/2014/main" id="{ACE933BC-0779-4D36-A213-1C253C4B9CBB}"/>
              </a:ext>
            </a:extLst>
          </p:cNvPr>
          <p:cNvSpPr/>
          <p:nvPr/>
        </p:nvSpPr>
        <p:spPr bwMode="auto">
          <a:xfrm>
            <a:off x="7293848" y="4485234"/>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68" name="ïSḻiḍê">
            <a:extLst>
              <a:ext uri="{FF2B5EF4-FFF2-40B4-BE49-F238E27FC236}">
                <a16:creationId xmlns:a16="http://schemas.microsoft.com/office/drawing/2014/main" id="{4F131FBA-425D-49A0-9DBC-9C2866C17F41}"/>
              </a:ext>
            </a:extLst>
          </p:cNvPr>
          <p:cNvSpPr/>
          <p:nvPr/>
        </p:nvSpPr>
        <p:spPr bwMode="auto">
          <a:xfrm>
            <a:off x="4686548" y="5379224"/>
            <a:ext cx="1578010" cy="729149"/>
          </a:xfrm>
          <a:prstGeom prst="homePlate">
            <a:avLst>
              <a:gd name="adj" fmla="val 0"/>
            </a:avLst>
          </a:prstGeom>
          <a:solidFill>
            <a:srgbClr val="D3A847"/>
          </a:solidFill>
          <a:ln w="9525">
            <a:noFill/>
            <a:round/>
          </a:ln>
        </p:spPr>
        <p:txBody>
          <a:bodyPr vert="horz" wrap="square" lIns="91440" tIns="45720" rIns="91440" bIns="45720" anchor="ctr" anchorCtr="1"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342900" marR="0" lvl="0" indent="-342900" algn="ctr" defTabSz="913765" rtl="0" eaLnBrk="1" fontAlgn="auto" latinLnBrk="0" hangingPunct="1">
              <a:lnSpc>
                <a:spcPct val="100000"/>
              </a:lnSpc>
              <a:spcBef>
                <a:spcPts val="0"/>
              </a:spcBef>
              <a:spcAft>
                <a:spcPts val="0"/>
              </a:spcAft>
              <a:buClrTx/>
              <a:buSzTx/>
              <a:buFont typeface="+mj-ea"/>
              <a:buAutoNum type="ea1ChtPeriod" startAt="3"/>
              <a:tabLst/>
              <a:defRPr/>
            </a:pPr>
            <a:r>
              <a:rPr kumimoji="0" lang="zh-TW" altLang="en-US" sz="2000" b="1"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資產整合</a:t>
            </a:r>
          </a:p>
        </p:txBody>
      </p:sp>
      <p:sp>
        <p:nvSpPr>
          <p:cNvPr id="69" name="ïsļïḓe">
            <a:extLst>
              <a:ext uri="{FF2B5EF4-FFF2-40B4-BE49-F238E27FC236}">
                <a16:creationId xmlns:a16="http://schemas.microsoft.com/office/drawing/2014/main" id="{296B6D49-0E30-4847-B7FA-7E356E2F1BA7}"/>
              </a:ext>
            </a:extLst>
          </p:cNvPr>
          <p:cNvSpPr/>
          <p:nvPr/>
        </p:nvSpPr>
        <p:spPr bwMode="auto">
          <a:xfrm>
            <a:off x="3725962" y="2369746"/>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70" name="ïśḷíďé">
            <a:extLst>
              <a:ext uri="{FF2B5EF4-FFF2-40B4-BE49-F238E27FC236}">
                <a16:creationId xmlns:a16="http://schemas.microsoft.com/office/drawing/2014/main" id="{352F5FF6-EA47-4DDB-B814-D2745CA3699E}"/>
              </a:ext>
            </a:extLst>
          </p:cNvPr>
          <p:cNvSpPr/>
          <p:nvPr/>
        </p:nvSpPr>
        <p:spPr bwMode="auto">
          <a:xfrm>
            <a:off x="3725962" y="4065886"/>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71" name="直線接點 70">
            <a:extLst>
              <a:ext uri="{FF2B5EF4-FFF2-40B4-BE49-F238E27FC236}">
                <a16:creationId xmlns:a16="http://schemas.microsoft.com/office/drawing/2014/main" id="{122FA699-9EC1-4532-AD06-C301F0423180}"/>
              </a:ext>
            </a:extLst>
          </p:cNvPr>
          <p:cNvCxnSpPr/>
          <p:nvPr/>
        </p:nvCxnSpPr>
        <p:spPr>
          <a:xfrm flipH="1">
            <a:off x="3777056" y="5753069"/>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ïśḷíďé">
            <a:extLst>
              <a:ext uri="{FF2B5EF4-FFF2-40B4-BE49-F238E27FC236}">
                <a16:creationId xmlns:a16="http://schemas.microsoft.com/office/drawing/2014/main" id="{96F04478-279E-4073-820A-9D34DA50C08F}"/>
              </a:ext>
            </a:extLst>
          </p:cNvPr>
          <p:cNvSpPr/>
          <p:nvPr/>
        </p:nvSpPr>
        <p:spPr bwMode="auto">
          <a:xfrm>
            <a:off x="3725962" y="5715745"/>
            <a:ext cx="102188" cy="102184"/>
          </a:xfrm>
          <a:prstGeom prst="ellipse">
            <a:avLst/>
          </a:prstGeom>
          <a:solidFill>
            <a:schemeClr val="accent1"/>
          </a:solidFill>
          <a:ln w="28575">
            <a:solidFill>
              <a:schemeClr val="bg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3765" rtl="0" eaLnBrk="1" latinLnBrk="0" hangingPunct="1">
              <a:defRPr sz="1800" kern="1200">
                <a:solidFill>
                  <a:schemeClr val="dk1"/>
                </a:solidFill>
              </a:defRPr>
            </a:lvl1pPr>
            <a:lvl2pPr marL="457200" algn="l" defTabSz="913765" rtl="0" eaLnBrk="1" latinLnBrk="0" hangingPunct="1">
              <a:defRPr sz="1800" kern="1200">
                <a:solidFill>
                  <a:schemeClr val="dk1"/>
                </a:solidFill>
              </a:defRPr>
            </a:lvl2pPr>
            <a:lvl3pPr marL="914400" algn="l" defTabSz="913765" rtl="0" eaLnBrk="1" latinLnBrk="0" hangingPunct="1">
              <a:defRPr sz="1800" kern="1200">
                <a:solidFill>
                  <a:schemeClr val="dk1"/>
                </a:solidFill>
              </a:defRPr>
            </a:lvl3pPr>
            <a:lvl4pPr marL="1371600" algn="l" defTabSz="913765" rtl="0" eaLnBrk="1" latinLnBrk="0" hangingPunct="1">
              <a:defRPr sz="1800" kern="1200">
                <a:solidFill>
                  <a:schemeClr val="dk1"/>
                </a:solidFill>
              </a:defRPr>
            </a:lvl4pPr>
            <a:lvl5pPr marL="1828800" algn="l" defTabSz="913765" rtl="0" eaLnBrk="1" latinLnBrk="0" hangingPunct="1">
              <a:defRPr sz="1800" kern="1200">
                <a:solidFill>
                  <a:schemeClr val="dk1"/>
                </a:solidFill>
              </a:defRPr>
            </a:lvl5pPr>
            <a:lvl6pPr marL="2286000" algn="l" defTabSz="913765" rtl="0" eaLnBrk="1" latinLnBrk="0" hangingPunct="1">
              <a:defRPr sz="1800" kern="1200">
                <a:solidFill>
                  <a:schemeClr val="dk1"/>
                </a:solidFill>
              </a:defRPr>
            </a:lvl6pPr>
            <a:lvl7pPr marL="2743200" algn="l" defTabSz="913765" rtl="0" eaLnBrk="1" latinLnBrk="0" hangingPunct="1">
              <a:defRPr sz="1800" kern="1200">
                <a:solidFill>
                  <a:schemeClr val="dk1"/>
                </a:solidFill>
              </a:defRPr>
            </a:lvl7pPr>
            <a:lvl8pPr marL="3200400" algn="l" defTabSz="913765" rtl="0" eaLnBrk="1" latinLnBrk="0" hangingPunct="1">
              <a:defRPr sz="1800" kern="1200">
                <a:solidFill>
                  <a:schemeClr val="dk1"/>
                </a:solidFill>
              </a:defRPr>
            </a:lvl8pPr>
            <a:lvl9pPr marL="3657600" algn="l" defTabSz="913765" rtl="0" eaLnBrk="1" latinLnBrk="0" hangingPunct="1">
              <a:defRPr sz="1800" kern="1200">
                <a:solidFill>
                  <a:schemeClr val="dk1"/>
                </a:solidFill>
              </a:defRPr>
            </a:lvl9pPr>
          </a:lstStyle>
          <a:p>
            <a:pPr marL="0" marR="0" lvl="0" indent="0" algn="ctr" defTabSz="913765"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cxnSp>
        <p:nvCxnSpPr>
          <p:cNvPr id="73" name="直線接點 72">
            <a:extLst>
              <a:ext uri="{FF2B5EF4-FFF2-40B4-BE49-F238E27FC236}">
                <a16:creationId xmlns:a16="http://schemas.microsoft.com/office/drawing/2014/main" id="{FA7420B7-C82C-4D87-AC54-F5C1B3A5843A}"/>
              </a:ext>
            </a:extLst>
          </p:cNvPr>
          <p:cNvCxnSpPr/>
          <p:nvPr/>
        </p:nvCxnSpPr>
        <p:spPr>
          <a:xfrm flipH="1">
            <a:off x="2817093" y="4112806"/>
            <a:ext cx="90949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4" name="六邊形 73">
            <a:extLst>
              <a:ext uri="{FF2B5EF4-FFF2-40B4-BE49-F238E27FC236}">
                <a16:creationId xmlns:a16="http://schemas.microsoft.com/office/drawing/2014/main" id="{854E8250-6869-442E-BE2A-0E0A2570CC27}"/>
              </a:ext>
            </a:extLst>
          </p:cNvPr>
          <p:cNvSpPr/>
          <p:nvPr/>
        </p:nvSpPr>
        <p:spPr>
          <a:xfrm>
            <a:off x="735802" y="3761135"/>
            <a:ext cx="2177592" cy="703342"/>
          </a:xfrm>
          <a:prstGeom prst="hexagon">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大戶 </a:t>
            </a:r>
            <a:r>
              <a:rPr kumimoji="0" lang="en-US" altLang="zh-TW"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X </a:t>
            </a:r>
            <a:r>
              <a:rPr kumimoji="0" lang="zh-TW" altLang="en-US" sz="2000" b="1" i="0" u="none" strike="noStrike" kern="1200" cap="none" spc="0" normalizeH="0" baseline="0" noProof="0" dirty="0">
                <a:ln>
                  <a:noFill/>
                </a:ln>
                <a:solidFill>
                  <a:schemeClr val="tx1"/>
                </a:solidFill>
                <a:effectLst/>
                <a:uLnTx/>
                <a:uFillTx/>
                <a:latin typeface="微軟正黑體" panose="020B0604030504040204" pitchFamily="34" charset="-120"/>
                <a:ea typeface="微軟正黑體" panose="020B0604030504040204" pitchFamily="34" charset="-120"/>
                <a:cs typeface="+mn-cs"/>
              </a:rPr>
              <a:t>證券</a:t>
            </a:r>
          </a:p>
        </p:txBody>
      </p:sp>
      <p:sp>
        <p:nvSpPr>
          <p:cNvPr id="75" name="橢圓 74">
            <a:extLst>
              <a:ext uri="{FF2B5EF4-FFF2-40B4-BE49-F238E27FC236}">
                <a16:creationId xmlns:a16="http://schemas.microsoft.com/office/drawing/2014/main" id="{579D06CC-2421-41C8-B458-F7408BD1B0F4}"/>
              </a:ext>
            </a:extLst>
          </p:cNvPr>
          <p:cNvSpPr/>
          <p:nvPr/>
        </p:nvSpPr>
        <p:spPr>
          <a:xfrm>
            <a:off x="10099108" y="1828782"/>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6" name="橢圓 75">
            <a:extLst>
              <a:ext uri="{FF2B5EF4-FFF2-40B4-BE49-F238E27FC236}">
                <a16:creationId xmlns:a16="http://schemas.microsoft.com/office/drawing/2014/main" id="{0E805200-7D24-46A3-83D0-0776C2238AAA}"/>
              </a:ext>
            </a:extLst>
          </p:cNvPr>
          <p:cNvSpPr/>
          <p:nvPr/>
        </p:nvSpPr>
        <p:spPr>
          <a:xfrm>
            <a:off x="10099108" y="2676507"/>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2</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7" name="橢圓 76">
            <a:extLst>
              <a:ext uri="{FF2B5EF4-FFF2-40B4-BE49-F238E27FC236}">
                <a16:creationId xmlns:a16="http://schemas.microsoft.com/office/drawing/2014/main" id="{CBF44AD9-8DEC-47B2-9E81-5FEDDF782490}"/>
              </a:ext>
            </a:extLst>
          </p:cNvPr>
          <p:cNvSpPr/>
          <p:nvPr/>
        </p:nvSpPr>
        <p:spPr>
          <a:xfrm>
            <a:off x="10099108" y="3521289"/>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3</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8" name="橢圓 77">
            <a:extLst>
              <a:ext uri="{FF2B5EF4-FFF2-40B4-BE49-F238E27FC236}">
                <a16:creationId xmlns:a16="http://schemas.microsoft.com/office/drawing/2014/main" id="{8E9F22E9-9FF4-49C9-8B1B-7899B5418D3F}"/>
              </a:ext>
            </a:extLst>
          </p:cNvPr>
          <p:cNvSpPr/>
          <p:nvPr/>
        </p:nvSpPr>
        <p:spPr>
          <a:xfrm>
            <a:off x="10099108" y="4376435"/>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79" name="橢圓 78">
            <a:extLst>
              <a:ext uri="{FF2B5EF4-FFF2-40B4-BE49-F238E27FC236}">
                <a16:creationId xmlns:a16="http://schemas.microsoft.com/office/drawing/2014/main" id="{B9EFEDFA-A6D4-408F-A0C9-D82358A3040D}"/>
              </a:ext>
            </a:extLst>
          </p:cNvPr>
          <p:cNvSpPr/>
          <p:nvPr/>
        </p:nvSpPr>
        <p:spPr>
          <a:xfrm>
            <a:off x="6383145" y="5599525"/>
            <a:ext cx="328328" cy="33462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16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143026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8016938"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整合開戶</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開立證券戶 </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用戶已有大戶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p>
        </p:txBody>
      </p:sp>
      <p:grpSp>
        <p:nvGrpSpPr>
          <p:cNvPr id="37" name="群組 36">
            <a:extLst>
              <a:ext uri="{FF2B5EF4-FFF2-40B4-BE49-F238E27FC236}">
                <a16:creationId xmlns:a16="http://schemas.microsoft.com/office/drawing/2014/main" id="{9892545B-ABDA-456B-B661-4FD94660900A}"/>
              </a:ext>
            </a:extLst>
          </p:cNvPr>
          <p:cNvGrpSpPr/>
          <p:nvPr/>
        </p:nvGrpSpPr>
        <p:grpSpPr>
          <a:xfrm>
            <a:off x="1775384" y="1211375"/>
            <a:ext cx="3136229" cy="5068111"/>
            <a:chOff x="2901500" y="1310768"/>
            <a:chExt cx="3424465" cy="5555122"/>
          </a:xfrm>
        </p:grpSpPr>
        <p:grpSp>
          <p:nvGrpSpPr>
            <p:cNvPr id="38" name="群組 37">
              <a:extLst>
                <a:ext uri="{FF2B5EF4-FFF2-40B4-BE49-F238E27FC236}">
                  <a16:creationId xmlns:a16="http://schemas.microsoft.com/office/drawing/2014/main" id="{1A184D0E-F3F7-43D4-9BAD-FA472308F23E}"/>
                </a:ext>
              </a:extLst>
            </p:cNvPr>
            <p:cNvGrpSpPr/>
            <p:nvPr/>
          </p:nvGrpSpPr>
          <p:grpSpPr>
            <a:xfrm>
              <a:off x="2901500" y="1310768"/>
              <a:ext cx="3424465" cy="5555122"/>
              <a:chOff x="1255913" y="1302878"/>
              <a:chExt cx="3424465" cy="5555122"/>
            </a:xfrm>
          </p:grpSpPr>
          <p:pic>
            <p:nvPicPr>
              <p:cNvPr id="41" name="圖片 40">
                <a:extLst>
                  <a:ext uri="{FF2B5EF4-FFF2-40B4-BE49-F238E27FC236}">
                    <a16:creationId xmlns:a16="http://schemas.microsoft.com/office/drawing/2014/main" id="{4BF7F3A6-8AE6-43CA-ADEF-8DA979A54E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3" y="1302878"/>
                <a:ext cx="3424465" cy="5555122"/>
              </a:xfrm>
              <a:prstGeom prst="rect">
                <a:avLst/>
              </a:prstGeom>
            </p:spPr>
          </p:pic>
          <p:sp>
            <p:nvSpPr>
              <p:cNvPr id="43" name="文字方塊 42">
                <a:extLst>
                  <a:ext uri="{FF2B5EF4-FFF2-40B4-BE49-F238E27FC236}">
                    <a16:creationId xmlns:a16="http://schemas.microsoft.com/office/drawing/2014/main" id="{D30013AF-FE8F-4353-A745-FDA82F6A2AC1}"/>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44" name="文字方塊 43">
                <a:extLst>
                  <a:ext uri="{FF2B5EF4-FFF2-40B4-BE49-F238E27FC236}">
                    <a16:creationId xmlns:a16="http://schemas.microsoft.com/office/drawing/2014/main" id="{B08554D8-E324-4C11-984C-6A2DA6A2054A}"/>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46" name="圖片 45">
                <a:extLst>
                  <a:ext uri="{FF2B5EF4-FFF2-40B4-BE49-F238E27FC236}">
                    <a16:creationId xmlns:a16="http://schemas.microsoft.com/office/drawing/2014/main" id="{A1E2B591-1F54-467E-8077-F86E4BCD9942}"/>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47" name="文字方塊 46">
                <a:extLst>
                  <a:ext uri="{FF2B5EF4-FFF2-40B4-BE49-F238E27FC236}">
                    <a16:creationId xmlns:a16="http://schemas.microsoft.com/office/drawing/2014/main" id="{807932AC-F7FC-430F-AA24-860423726FD4}"/>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39" name="矩形 38">
              <a:extLst>
                <a:ext uri="{FF2B5EF4-FFF2-40B4-BE49-F238E27FC236}">
                  <a16:creationId xmlns:a16="http://schemas.microsoft.com/office/drawing/2014/main" id="{AC6433A4-426D-4F23-A2AB-C316B8D3B825}"/>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a:extLst>
                <a:ext uri="{FF2B5EF4-FFF2-40B4-BE49-F238E27FC236}">
                  <a16:creationId xmlns:a16="http://schemas.microsoft.com/office/drawing/2014/main" id="{AE907A6D-5F69-41DD-B0AB-67CB8C05839F}"/>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48" name="圖片 47">
            <a:extLst>
              <a:ext uri="{FF2B5EF4-FFF2-40B4-BE49-F238E27FC236}">
                <a16:creationId xmlns:a16="http://schemas.microsoft.com/office/drawing/2014/main" id="{38385AE7-6FA1-42F7-9780-A5FF71CB3F03}"/>
              </a:ext>
            </a:extLst>
          </p:cNvPr>
          <p:cNvPicPr>
            <a:picLocks noChangeAspect="1"/>
          </p:cNvPicPr>
          <p:nvPr/>
        </p:nvPicPr>
        <p:blipFill rotWithShape="1">
          <a:blip r:embed="rId12">
            <a:extLst>
              <a:ext uri="{28A0092B-C50C-407E-A947-70E740481C1C}">
                <a14:useLocalDpi xmlns:a14="http://schemas.microsoft.com/office/drawing/2010/main" val="0"/>
              </a:ext>
            </a:extLst>
          </a:blip>
          <a:srcRect l="17775" t="30481" r="17984" b="55013"/>
          <a:stretch/>
        </p:blipFill>
        <p:spPr>
          <a:xfrm>
            <a:off x="2346450" y="2697427"/>
            <a:ext cx="2007035" cy="735152"/>
          </a:xfrm>
          <a:prstGeom prst="rect">
            <a:avLst/>
          </a:prstGeom>
        </p:spPr>
      </p:pic>
      <p:pic>
        <p:nvPicPr>
          <p:cNvPr id="49" name="圖片 48">
            <a:extLst>
              <a:ext uri="{FF2B5EF4-FFF2-40B4-BE49-F238E27FC236}">
                <a16:creationId xmlns:a16="http://schemas.microsoft.com/office/drawing/2014/main" id="{EEA31EF6-51AC-4062-B122-E02F7ED8AB00}"/>
              </a:ext>
            </a:extLst>
          </p:cNvPr>
          <p:cNvPicPr>
            <a:picLocks noChangeAspect="1"/>
          </p:cNvPicPr>
          <p:nvPr/>
        </p:nvPicPr>
        <p:blipFill rotWithShape="1">
          <a:blip r:embed="rId13">
            <a:extLst>
              <a:ext uri="{28A0092B-C50C-407E-A947-70E740481C1C}">
                <a14:useLocalDpi xmlns:a14="http://schemas.microsoft.com/office/drawing/2010/main" val="0"/>
              </a:ext>
            </a:extLst>
          </a:blip>
          <a:srcRect l="17448" t="9030" r="15997" b="71161"/>
          <a:stretch/>
        </p:blipFill>
        <p:spPr>
          <a:xfrm>
            <a:off x="2294947" y="1665960"/>
            <a:ext cx="2099823" cy="998254"/>
          </a:xfrm>
          <a:prstGeom prst="rect">
            <a:avLst/>
          </a:prstGeom>
        </p:spPr>
      </p:pic>
      <p:pic>
        <p:nvPicPr>
          <p:cNvPr id="50" name="圖片 49">
            <a:extLst>
              <a:ext uri="{FF2B5EF4-FFF2-40B4-BE49-F238E27FC236}">
                <a16:creationId xmlns:a16="http://schemas.microsoft.com/office/drawing/2014/main" id="{53E25A05-D07A-4855-A4D6-CF269EB6FC91}"/>
              </a:ext>
            </a:extLst>
          </p:cNvPr>
          <p:cNvPicPr>
            <a:picLocks noChangeAspect="1"/>
          </p:cNvPicPr>
          <p:nvPr/>
        </p:nvPicPr>
        <p:blipFill rotWithShape="1">
          <a:blip r:embed="rId13">
            <a:extLst>
              <a:ext uri="{28A0092B-C50C-407E-A947-70E740481C1C}">
                <a14:useLocalDpi xmlns:a14="http://schemas.microsoft.com/office/drawing/2010/main" val="0"/>
              </a:ext>
            </a:extLst>
          </a:blip>
          <a:srcRect l="20006" t="10135" r="20981" b="84221"/>
          <a:stretch/>
        </p:blipFill>
        <p:spPr>
          <a:xfrm>
            <a:off x="2425494" y="2827120"/>
            <a:ext cx="1861906" cy="284386"/>
          </a:xfrm>
          <a:prstGeom prst="rect">
            <a:avLst/>
          </a:prstGeom>
        </p:spPr>
      </p:pic>
      <p:sp>
        <p:nvSpPr>
          <p:cNvPr id="51" name="文字方塊 50">
            <a:extLst>
              <a:ext uri="{FF2B5EF4-FFF2-40B4-BE49-F238E27FC236}">
                <a16:creationId xmlns:a16="http://schemas.microsoft.com/office/drawing/2014/main" id="{8B529BF3-DF21-466D-82FB-082032B1C3E9}"/>
              </a:ext>
            </a:extLst>
          </p:cNvPr>
          <p:cNvSpPr txBox="1"/>
          <p:nvPr/>
        </p:nvSpPr>
        <p:spPr>
          <a:xfrm>
            <a:off x="1476008" y="2851366"/>
            <a:ext cx="39997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開始你的證券人生吧！</a:t>
            </a:r>
          </a:p>
        </p:txBody>
      </p:sp>
      <p:grpSp>
        <p:nvGrpSpPr>
          <p:cNvPr id="80" name="群組 79">
            <a:extLst>
              <a:ext uri="{FF2B5EF4-FFF2-40B4-BE49-F238E27FC236}">
                <a16:creationId xmlns:a16="http://schemas.microsoft.com/office/drawing/2014/main" id="{77656047-C2F0-4292-8C92-74D5E361602C}"/>
              </a:ext>
            </a:extLst>
          </p:cNvPr>
          <p:cNvGrpSpPr/>
          <p:nvPr/>
        </p:nvGrpSpPr>
        <p:grpSpPr>
          <a:xfrm>
            <a:off x="7280858" y="1207796"/>
            <a:ext cx="3136229" cy="5068111"/>
            <a:chOff x="2901500" y="1310768"/>
            <a:chExt cx="3424465" cy="5555122"/>
          </a:xfrm>
        </p:grpSpPr>
        <p:grpSp>
          <p:nvGrpSpPr>
            <p:cNvPr id="81" name="群組 80">
              <a:extLst>
                <a:ext uri="{FF2B5EF4-FFF2-40B4-BE49-F238E27FC236}">
                  <a16:creationId xmlns:a16="http://schemas.microsoft.com/office/drawing/2014/main" id="{8BB98227-83FA-45E2-9AA5-2A71087A447A}"/>
                </a:ext>
              </a:extLst>
            </p:cNvPr>
            <p:cNvGrpSpPr/>
            <p:nvPr/>
          </p:nvGrpSpPr>
          <p:grpSpPr>
            <a:xfrm>
              <a:off x="2901500" y="1310768"/>
              <a:ext cx="3424465" cy="5555122"/>
              <a:chOff x="1255913" y="1302878"/>
              <a:chExt cx="3424465" cy="5555122"/>
            </a:xfrm>
          </p:grpSpPr>
          <p:pic>
            <p:nvPicPr>
              <p:cNvPr id="84" name="圖片 83">
                <a:extLst>
                  <a:ext uri="{FF2B5EF4-FFF2-40B4-BE49-F238E27FC236}">
                    <a16:creationId xmlns:a16="http://schemas.microsoft.com/office/drawing/2014/main" id="{8E6EC108-5AA6-4FC8-B8C1-DB49BF087E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5913" y="1302878"/>
                <a:ext cx="3424465" cy="5555122"/>
              </a:xfrm>
              <a:prstGeom prst="rect">
                <a:avLst/>
              </a:prstGeom>
            </p:spPr>
          </p:pic>
          <p:sp>
            <p:nvSpPr>
              <p:cNvPr id="85" name="文字方塊 84">
                <a:extLst>
                  <a:ext uri="{FF2B5EF4-FFF2-40B4-BE49-F238E27FC236}">
                    <a16:creationId xmlns:a16="http://schemas.microsoft.com/office/drawing/2014/main" id="{BABE7A22-C8AE-4401-A37C-D9708F691666}"/>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86" name="文字方塊 85">
                <a:extLst>
                  <a:ext uri="{FF2B5EF4-FFF2-40B4-BE49-F238E27FC236}">
                    <a16:creationId xmlns:a16="http://schemas.microsoft.com/office/drawing/2014/main" id="{4FECC6FE-F867-4793-8D2A-2C07E6BD81ED}"/>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87" name="圖片 86">
                <a:extLst>
                  <a:ext uri="{FF2B5EF4-FFF2-40B4-BE49-F238E27FC236}">
                    <a16:creationId xmlns:a16="http://schemas.microsoft.com/office/drawing/2014/main" id="{80270612-E3B8-484B-9B3A-46B5F8304C14}"/>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88" name="文字方塊 87">
                <a:extLst>
                  <a:ext uri="{FF2B5EF4-FFF2-40B4-BE49-F238E27FC236}">
                    <a16:creationId xmlns:a16="http://schemas.microsoft.com/office/drawing/2014/main" id="{E2790F71-C9CA-4608-89D0-2322CBB18069}"/>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82" name="矩形 81">
              <a:extLst>
                <a:ext uri="{FF2B5EF4-FFF2-40B4-BE49-F238E27FC236}">
                  <a16:creationId xmlns:a16="http://schemas.microsoft.com/office/drawing/2014/main" id="{BF6BF976-BA8F-4A55-9B9F-081DA65FAC30}"/>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文字方塊 82">
              <a:extLst>
                <a:ext uri="{FF2B5EF4-FFF2-40B4-BE49-F238E27FC236}">
                  <a16:creationId xmlns:a16="http://schemas.microsoft.com/office/drawing/2014/main" id="{4372B075-D579-459B-ABE1-F40BCC5B3DC0}"/>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sp>
        <p:nvSpPr>
          <p:cNvPr id="89" name="矩形 88">
            <a:extLst>
              <a:ext uri="{FF2B5EF4-FFF2-40B4-BE49-F238E27FC236}">
                <a16:creationId xmlns:a16="http://schemas.microsoft.com/office/drawing/2014/main" id="{2A880A9E-02F3-461A-BA72-40D307187F24}"/>
              </a:ext>
            </a:extLst>
          </p:cNvPr>
          <p:cNvSpPr/>
          <p:nvPr/>
        </p:nvSpPr>
        <p:spPr>
          <a:xfrm>
            <a:off x="2399820" y="4264600"/>
            <a:ext cx="1940143" cy="809144"/>
          </a:xfrm>
          <a:prstGeom prst="rect">
            <a:avLst/>
          </a:prstGeom>
          <a:solidFill>
            <a:srgbClr val="26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0" name="文字方塊 89">
            <a:extLst>
              <a:ext uri="{FF2B5EF4-FFF2-40B4-BE49-F238E27FC236}">
                <a16:creationId xmlns:a16="http://schemas.microsoft.com/office/drawing/2014/main" id="{4B3618A6-B8D4-4739-BDAB-C5C651519866}"/>
              </a:ext>
            </a:extLst>
          </p:cNvPr>
          <p:cNvSpPr txBox="1"/>
          <p:nvPr/>
        </p:nvSpPr>
        <p:spPr>
          <a:xfrm>
            <a:off x="1992114" y="4589454"/>
            <a:ext cx="275555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大大還沒有庫存喔</a:t>
            </a:r>
          </a:p>
        </p:txBody>
      </p:sp>
      <p:pic>
        <p:nvPicPr>
          <p:cNvPr id="91" name="圖片 90">
            <a:extLst>
              <a:ext uri="{FF2B5EF4-FFF2-40B4-BE49-F238E27FC236}">
                <a16:creationId xmlns:a16="http://schemas.microsoft.com/office/drawing/2014/main" id="{7DAA1588-FC82-46A9-88F8-A5D39A80A0E1}"/>
              </a:ext>
            </a:extLst>
          </p:cNvPr>
          <p:cNvPicPr>
            <a:picLocks noChangeAspect="1"/>
          </p:cNvPicPr>
          <p:nvPr/>
        </p:nvPicPr>
        <p:blipFill rotWithShape="1">
          <a:blip r:embed="rId13">
            <a:extLst>
              <a:ext uri="{28A0092B-C50C-407E-A947-70E740481C1C}">
                <a14:useLocalDpi xmlns:a14="http://schemas.microsoft.com/office/drawing/2010/main" val="0"/>
              </a:ext>
            </a:extLst>
          </a:blip>
          <a:srcRect l="17448" t="9030" r="15997" b="71161"/>
          <a:stretch/>
        </p:blipFill>
        <p:spPr>
          <a:xfrm>
            <a:off x="7799058" y="1665960"/>
            <a:ext cx="2099823" cy="998254"/>
          </a:xfrm>
          <a:prstGeom prst="rect">
            <a:avLst/>
          </a:prstGeom>
        </p:spPr>
      </p:pic>
      <p:sp>
        <p:nvSpPr>
          <p:cNvPr id="92" name="矩形 91">
            <a:extLst>
              <a:ext uri="{FF2B5EF4-FFF2-40B4-BE49-F238E27FC236}">
                <a16:creationId xmlns:a16="http://schemas.microsoft.com/office/drawing/2014/main" id="{3356F07D-C1DE-449F-B727-EAFA8CEE80AB}"/>
              </a:ext>
            </a:extLst>
          </p:cNvPr>
          <p:cNvSpPr/>
          <p:nvPr/>
        </p:nvSpPr>
        <p:spPr>
          <a:xfrm>
            <a:off x="7742475" y="1682907"/>
            <a:ext cx="2155953" cy="4212008"/>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A49E8839-B0EC-49D8-9D50-F54D2E649B2C}"/>
              </a:ext>
            </a:extLst>
          </p:cNvPr>
          <p:cNvSpPr/>
          <p:nvPr/>
        </p:nvSpPr>
        <p:spPr>
          <a:xfrm>
            <a:off x="7793445" y="2619203"/>
            <a:ext cx="2104984" cy="223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直線接點 93">
            <a:extLst>
              <a:ext uri="{FF2B5EF4-FFF2-40B4-BE49-F238E27FC236}">
                <a16:creationId xmlns:a16="http://schemas.microsoft.com/office/drawing/2014/main" id="{6EC146E1-4C61-4D46-AEA7-421FF7FD1D20}"/>
              </a:ext>
            </a:extLst>
          </p:cNvPr>
          <p:cNvCxnSpPr>
            <a:cxnSpLocks/>
          </p:cNvCxnSpPr>
          <p:nvPr/>
        </p:nvCxnSpPr>
        <p:spPr>
          <a:xfrm>
            <a:off x="7803172" y="3027038"/>
            <a:ext cx="2095256" cy="0"/>
          </a:xfrm>
          <a:prstGeom prst="line">
            <a:avLst/>
          </a:prstGeom>
          <a:ln w="38100">
            <a:solidFill>
              <a:srgbClr val="B58A5F"/>
            </a:solidFill>
          </a:ln>
        </p:spPr>
        <p:style>
          <a:lnRef idx="1">
            <a:schemeClr val="accent1"/>
          </a:lnRef>
          <a:fillRef idx="0">
            <a:schemeClr val="accent1"/>
          </a:fillRef>
          <a:effectRef idx="0">
            <a:schemeClr val="accent1"/>
          </a:effectRef>
          <a:fontRef idx="minor">
            <a:schemeClr val="tx1"/>
          </a:fontRef>
        </p:style>
      </p:cxnSp>
      <p:sp>
        <p:nvSpPr>
          <p:cNvPr id="95" name="文字方塊 94">
            <a:extLst>
              <a:ext uri="{FF2B5EF4-FFF2-40B4-BE49-F238E27FC236}">
                <a16:creationId xmlns:a16="http://schemas.microsoft.com/office/drawing/2014/main" id="{5432ECA3-DD13-4254-866D-95F980CB3D6D}"/>
              </a:ext>
            </a:extLst>
          </p:cNvPr>
          <p:cNvSpPr txBox="1"/>
          <p:nvPr/>
        </p:nvSpPr>
        <p:spPr>
          <a:xfrm>
            <a:off x="7497244" y="2694134"/>
            <a:ext cx="263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親愛的客戶提醒您</a:t>
            </a:r>
          </a:p>
        </p:txBody>
      </p:sp>
      <p:sp>
        <p:nvSpPr>
          <p:cNvPr id="96" name="文字方塊 95">
            <a:extLst>
              <a:ext uri="{FF2B5EF4-FFF2-40B4-BE49-F238E27FC236}">
                <a16:creationId xmlns:a16="http://schemas.microsoft.com/office/drawing/2014/main" id="{683692A1-649C-415A-A78E-520E3CCF6B5E}"/>
              </a:ext>
            </a:extLst>
          </p:cNvPr>
          <p:cNvSpPr txBox="1"/>
          <p:nvPr/>
        </p:nvSpPr>
        <p:spPr>
          <a:xfrm>
            <a:off x="7849252" y="3167354"/>
            <a:ext cx="2019132" cy="12772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為提高開戶體驗與節省您寶貴的時間，如您同意系統將先前銀行留存資訊帶入永豐金證券開戶欄位，請按下</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我同意</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，如您點選</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不同意</a:t>
            </a:r>
            <a:r>
              <a:rPr kumimoji="0" lang="en-US" altLang="zh-TW"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系統將不帶入任何個人資料，並直接導引您至證券開戶頁</a:t>
            </a:r>
          </a:p>
        </p:txBody>
      </p:sp>
      <p:pic>
        <p:nvPicPr>
          <p:cNvPr id="97" name="圖片 96">
            <a:extLst>
              <a:ext uri="{FF2B5EF4-FFF2-40B4-BE49-F238E27FC236}">
                <a16:creationId xmlns:a16="http://schemas.microsoft.com/office/drawing/2014/main" id="{39606318-866F-4142-BC61-A1BC18CE87C6}"/>
              </a:ext>
            </a:extLst>
          </p:cNvPr>
          <p:cNvPicPr>
            <a:picLocks noChangeAspect="1"/>
          </p:cNvPicPr>
          <p:nvPr/>
        </p:nvPicPr>
        <p:blipFill rotWithShape="1">
          <a:blip r:embed="rId14">
            <a:extLst>
              <a:ext uri="{28A0092B-C50C-407E-A947-70E740481C1C}">
                <a14:useLocalDpi xmlns:a14="http://schemas.microsoft.com/office/drawing/2010/main" val="0"/>
              </a:ext>
            </a:extLst>
          </a:blip>
          <a:srcRect l="20629" t="71695" r="20384" b="21991"/>
          <a:stretch/>
        </p:blipFill>
        <p:spPr>
          <a:xfrm>
            <a:off x="7933169" y="4484465"/>
            <a:ext cx="1796944" cy="312048"/>
          </a:xfrm>
          <a:prstGeom prst="rect">
            <a:avLst/>
          </a:prstGeom>
        </p:spPr>
      </p:pic>
      <p:sp>
        <p:nvSpPr>
          <p:cNvPr id="98" name="矩形 97">
            <a:extLst>
              <a:ext uri="{FF2B5EF4-FFF2-40B4-BE49-F238E27FC236}">
                <a16:creationId xmlns:a16="http://schemas.microsoft.com/office/drawing/2014/main" id="{7E9A4F02-9CC1-44D7-9D43-892C7ED43541}"/>
              </a:ext>
            </a:extLst>
          </p:cNvPr>
          <p:cNvSpPr/>
          <p:nvPr/>
        </p:nvSpPr>
        <p:spPr>
          <a:xfrm>
            <a:off x="7883910" y="4488550"/>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9" name="圖片 98">
            <a:extLst>
              <a:ext uri="{FF2B5EF4-FFF2-40B4-BE49-F238E27FC236}">
                <a16:creationId xmlns:a16="http://schemas.microsoft.com/office/drawing/2014/main" id="{2B10C8C3-4B42-4032-83AC-7F53FCFAD1B2}"/>
              </a:ext>
            </a:extLst>
          </p:cNvPr>
          <p:cNvPicPr>
            <a:picLocks noChangeAspect="1"/>
          </p:cNvPicPr>
          <p:nvPr/>
        </p:nvPicPr>
        <p:blipFill rotWithShape="1">
          <a:blip r:embed="rId13">
            <a:extLst>
              <a:ext uri="{28A0092B-C50C-407E-A947-70E740481C1C}">
                <a14:useLocalDpi xmlns:a14="http://schemas.microsoft.com/office/drawing/2010/main" val="0"/>
              </a:ext>
            </a:extLst>
          </a:blip>
          <a:srcRect l="20006" t="10135" r="20981" b="84221"/>
          <a:stretch/>
        </p:blipFill>
        <p:spPr>
          <a:xfrm>
            <a:off x="2406047" y="3495632"/>
            <a:ext cx="1964527" cy="531692"/>
          </a:xfrm>
          <a:prstGeom prst="rect">
            <a:avLst/>
          </a:prstGeom>
        </p:spPr>
      </p:pic>
      <p:sp>
        <p:nvSpPr>
          <p:cNvPr id="100" name="矩形 99">
            <a:extLst>
              <a:ext uri="{FF2B5EF4-FFF2-40B4-BE49-F238E27FC236}">
                <a16:creationId xmlns:a16="http://schemas.microsoft.com/office/drawing/2014/main" id="{73C132C1-8305-451C-BF7B-2D93328D9B65}"/>
              </a:ext>
            </a:extLst>
          </p:cNvPr>
          <p:cNvSpPr/>
          <p:nvPr/>
        </p:nvSpPr>
        <p:spPr>
          <a:xfrm>
            <a:off x="2433624" y="3108529"/>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01" name="接點: 肘形 100">
            <a:extLst>
              <a:ext uri="{FF2B5EF4-FFF2-40B4-BE49-F238E27FC236}">
                <a16:creationId xmlns:a16="http://schemas.microsoft.com/office/drawing/2014/main" id="{FECE5949-AC61-4B84-82C7-B7C44BFAB95C}"/>
              </a:ext>
            </a:extLst>
          </p:cNvPr>
          <p:cNvCxnSpPr>
            <a:stCxn id="100" idx="3"/>
          </p:cNvCxnSpPr>
          <p:nvPr/>
        </p:nvCxnSpPr>
        <p:spPr>
          <a:xfrm>
            <a:off x="4300953" y="3278936"/>
            <a:ext cx="3548299" cy="1361553"/>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9C9D4ADD-17ED-4418-A86D-038AB030F11C}"/>
              </a:ext>
            </a:extLst>
          </p:cNvPr>
          <p:cNvSpPr/>
          <p:nvPr/>
        </p:nvSpPr>
        <p:spPr>
          <a:xfrm>
            <a:off x="4829037" y="1363078"/>
            <a:ext cx="2540980" cy="1754326"/>
          </a:xfrm>
          <a:prstGeom prst="rect">
            <a:avLst/>
          </a:prstGeom>
          <a:solidFill>
            <a:srgbClr val="D3A847"/>
          </a:solidFill>
          <a:ln w="19050">
            <a:solidFill>
              <a:srgbClr val="D3A847"/>
            </a:solidFill>
          </a:ln>
        </p:spPr>
        <p:txBody>
          <a:bodyPr wrap="square">
            <a:spAutoFit/>
          </a:bodyPr>
          <a:lstStyle/>
          <a:p>
            <a:pPr lvl="0">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用戶登入大戶</a:t>
            </a:r>
            <a:r>
              <a:rPr lang="en-US" altLang="zh-TW" dirty="0">
                <a:solidFill>
                  <a:prstClr val="black"/>
                </a:solidFill>
                <a:latin typeface="微軟正黑體" panose="020B0604030504040204" pitchFamily="34" charset="-120"/>
                <a:ea typeface="微軟正黑體" panose="020B0604030504040204" pitchFamily="34" charset="-120"/>
              </a:rPr>
              <a:t>APP</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點選證券開戶後，進行個資同意，系統會</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自動帶入</a:t>
            </a:r>
            <a:r>
              <a:rPr kumimoji="0" lang="en-US" altLang="zh-TW"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項共同欄位</a:t>
            </a:r>
            <a:r>
              <a:rPr lang="en-US" altLang="zh-TW" b="1" u="sng" dirty="0">
                <a:latin typeface="微軟正黑體" panose="020B0604030504040204" pitchFamily="34" charset="-120"/>
                <a:ea typeface="微軟正黑體" panose="020B0604030504040204" pitchFamily="34" charset="-120"/>
              </a:rPr>
              <a:t> + </a:t>
            </a:r>
            <a:r>
              <a:rPr lang="zh-TW" altLang="en-US" b="1" u="sng" dirty="0">
                <a:latin typeface="微軟正黑體" panose="020B0604030504040204" pitchFamily="34" charset="-120"/>
                <a:ea typeface="微軟正黑體" panose="020B0604030504040204" pitchFamily="34" charset="-120"/>
              </a:rPr>
              <a:t>數位帳戶</a:t>
            </a:r>
            <a:r>
              <a:rPr lang="zh-TW" altLang="en-US" dirty="0">
                <a:latin typeface="微軟正黑體" panose="020B0604030504040204" pitchFamily="34" charset="-120"/>
                <a:ea typeface="微軟正黑體" panose="020B0604030504040204" pitchFamily="34" charset="-120"/>
              </a:rPr>
              <a:t>的資料拋轉給證券進行開戶。</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52" name="接點: 肘形 42">
            <a:extLst>
              <a:ext uri="{FF2B5EF4-FFF2-40B4-BE49-F238E27FC236}">
                <a16:creationId xmlns:a16="http://schemas.microsoft.com/office/drawing/2014/main" id="{C4CA6C86-962A-4C1C-9790-42DBE349852F}"/>
              </a:ext>
            </a:extLst>
          </p:cNvPr>
          <p:cNvCxnSpPr>
            <a:cxnSpLocks/>
          </p:cNvCxnSpPr>
          <p:nvPr/>
        </p:nvCxnSpPr>
        <p:spPr>
          <a:xfrm flipH="1">
            <a:off x="4599318" y="6275907"/>
            <a:ext cx="2951567" cy="0"/>
          </a:xfrm>
          <a:prstGeom prst="straightConnector1">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0152C18E-8972-4A26-9D70-34D9A72A064E}"/>
              </a:ext>
            </a:extLst>
          </p:cNvPr>
          <p:cNvSpPr txBox="1"/>
          <p:nvPr/>
        </p:nvSpPr>
        <p:spPr>
          <a:xfrm>
            <a:off x="2568268" y="6387489"/>
            <a:ext cx="8291409" cy="369332"/>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永豐金證券開戶成功後，回傳證券帳號綁定數位帳戶為交割帳戶之資訊給銀行。</a:t>
            </a:r>
          </a:p>
        </p:txBody>
      </p:sp>
      <p:sp>
        <p:nvSpPr>
          <p:cNvPr id="55" name="橢圓 54">
            <a:extLst>
              <a:ext uri="{FF2B5EF4-FFF2-40B4-BE49-F238E27FC236}">
                <a16:creationId xmlns:a16="http://schemas.microsoft.com/office/drawing/2014/main" id="{19E51672-C046-46F5-B8B2-68BE80BA69A5}"/>
              </a:ext>
            </a:extLst>
          </p:cNvPr>
          <p:cNvSpPr/>
          <p:nvPr/>
        </p:nvSpPr>
        <p:spPr>
          <a:xfrm>
            <a:off x="8074687" y="451651"/>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382249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4" name="文本框 3"/>
          <p:cNvSpPr txBox="1"/>
          <p:nvPr/>
        </p:nvSpPr>
        <p:spPr>
          <a:xfrm>
            <a:off x="210184" y="230188"/>
            <a:ext cx="8148384"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整合開戶</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a:t>
            </a: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申辦大戶後加開證券戶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用戶尚無大戶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t>
            </a:r>
          </a:p>
        </p:txBody>
      </p:sp>
      <p:sp>
        <p:nvSpPr>
          <p:cNvPr id="56" name="文字方塊 55">
            <a:extLst>
              <a:ext uri="{FF2B5EF4-FFF2-40B4-BE49-F238E27FC236}">
                <a16:creationId xmlns:a16="http://schemas.microsoft.com/office/drawing/2014/main" id="{8467EE6B-CB32-4C2A-86A4-AC48D509B23B}"/>
              </a:ext>
            </a:extLst>
          </p:cNvPr>
          <p:cNvSpPr txBox="1"/>
          <p:nvPr/>
        </p:nvSpPr>
        <p:spPr>
          <a:xfrm>
            <a:off x="3202842" y="3330451"/>
            <a:ext cx="184731" cy="369332"/>
          </a:xfrm>
          <a:prstGeom prst="rect">
            <a:avLst/>
          </a:prstGeom>
          <a:noFill/>
        </p:spPr>
        <p:txBody>
          <a:bodyPr wrap="none" rtlCol="0">
            <a:spAutoFit/>
          </a:bodyPr>
          <a:lstStyle/>
          <a:p>
            <a:endParaRPr lang="zh-TW" altLang="en-US" dirty="0"/>
          </a:p>
        </p:txBody>
      </p:sp>
      <p:pic>
        <p:nvPicPr>
          <p:cNvPr id="57" name="圖片 56">
            <a:extLst>
              <a:ext uri="{FF2B5EF4-FFF2-40B4-BE49-F238E27FC236}">
                <a16:creationId xmlns:a16="http://schemas.microsoft.com/office/drawing/2014/main" id="{DBEEB866-BC2C-40D0-9D83-3FEFDF9FB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083" y="1393584"/>
            <a:ext cx="3124247" cy="5068111"/>
          </a:xfrm>
          <a:prstGeom prst="rect">
            <a:avLst/>
          </a:prstGeom>
        </p:spPr>
      </p:pic>
      <p:pic>
        <p:nvPicPr>
          <p:cNvPr id="58" name="圖片 57">
            <a:extLst>
              <a:ext uri="{FF2B5EF4-FFF2-40B4-BE49-F238E27FC236}">
                <a16:creationId xmlns:a16="http://schemas.microsoft.com/office/drawing/2014/main" id="{C0F28278-C85C-46D8-A664-E0084E6BD853}"/>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0723" r="15918" b="45438"/>
          <a:stretch/>
        </p:blipFill>
        <p:spPr>
          <a:xfrm>
            <a:off x="2288394" y="3822136"/>
            <a:ext cx="2071991" cy="194553"/>
          </a:xfrm>
          <a:prstGeom prst="rect">
            <a:avLst/>
          </a:prstGeom>
        </p:spPr>
      </p:pic>
      <p:pic>
        <p:nvPicPr>
          <p:cNvPr id="59" name="圖片 58">
            <a:extLst>
              <a:ext uri="{FF2B5EF4-FFF2-40B4-BE49-F238E27FC236}">
                <a16:creationId xmlns:a16="http://schemas.microsoft.com/office/drawing/2014/main" id="{3B751870-D097-471A-849A-2C766B04424B}"/>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2746" r="15918" b="45960"/>
          <a:stretch/>
        </p:blipFill>
        <p:spPr>
          <a:xfrm>
            <a:off x="2259210" y="3992964"/>
            <a:ext cx="2071991" cy="65577"/>
          </a:xfrm>
          <a:prstGeom prst="rect">
            <a:avLst/>
          </a:prstGeom>
        </p:spPr>
      </p:pic>
      <p:sp>
        <p:nvSpPr>
          <p:cNvPr id="60" name="矩形 59">
            <a:extLst>
              <a:ext uri="{FF2B5EF4-FFF2-40B4-BE49-F238E27FC236}">
                <a16:creationId xmlns:a16="http://schemas.microsoft.com/office/drawing/2014/main" id="{4A4FE995-821B-4268-AEA1-850BA0BA0FA4}"/>
              </a:ext>
            </a:extLst>
          </p:cNvPr>
          <p:cNvSpPr/>
          <p:nvPr/>
        </p:nvSpPr>
        <p:spPr>
          <a:xfrm>
            <a:off x="3315107" y="5446051"/>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文字方塊 60">
            <a:extLst>
              <a:ext uri="{FF2B5EF4-FFF2-40B4-BE49-F238E27FC236}">
                <a16:creationId xmlns:a16="http://schemas.microsoft.com/office/drawing/2014/main" id="{403397F2-7342-412C-8BD0-52A21A29B3B2}"/>
              </a:ext>
            </a:extLst>
          </p:cNvPr>
          <p:cNvSpPr txBox="1"/>
          <p:nvPr/>
        </p:nvSpPr>
        <p:spPr>
          <a:xfrm>
            <a:off x="8804429" y="3330451"/>
            <a:ext cx="184731" cy="369332"/>
          </a:xfrm>
          <a:prstGeom prst="rect">
            <a:avLst/>
          </a:prstGeom>
          <a:noFill/>
        </p:spPr>
        <p:txBody>
          <a:bodyPr wrap="none" rtlCol="0">
            <a:spAutoFit/>
          </a:bodyPr>
          <a:lstStyle/>
          <a:p>
            <a:endParaRPr lang="zh-TW" altLang="en-US" dirty="0"/>
          </a:p>
        </p:txBody>
      </p:sp>
      <p:pic>
        <p:nvPicPr>
          <p:cNvPr id="62" name="圖片 61">
            <a:extLst>
              <a:ext uri="{FF2B5EF4-FFF2-40B4-BE49-F238E27FC236}">
                <a16:creationId xmlns:a16="http://schemas.microsoft.com/office/drawing/2014/main" id="{63EC1010-E37A-439C-9CD3-EBAC9A650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670" y="1393584"/>
            <a:ext cx="3124247" cy="5068111"/>
          </a:xfrm>
          <a:prstGeom prst="rect">
            <a:avLst/>
          </a:prstGeom>
        </p:spPr>
      </p:pic>
      <p:pic>
        <p:nvPicPr>
          <p:cNvPr id="63" name="圖片 62">
            <a:extLst>
              <a:ext uri="{FF2B5EF4-FFF2-40B4-BE49-F238E27FC236}">
                <a16:creationId xmlns:a16="http://schemas.microsoft.com/office/drawing/2014/main" id="{A729BB39-9177-4DE8-A2C1-E3B122CD8E09}"/>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0723" r="15918" b="45438"/>
          <a:stretch/>
        </p:blipFill>
        <p:spPr>
          <a:xfrm>
            <a:off x="7889981" y="3822136"/>
            <a:ext cx="2071991" cy="194553"/>
          </a:xfrm>
          <a:prstGeom prst="rect">
            <a:avLst/>
          </a:prstGeom>
        </p:spPr>
      </p:pic>
      <p:pic>
        <p:nvPicPr>
          <p:cNvPr id="64" name="圖片 63">
            <a:extLst>
              <a:ext uri="{FF2B5EF4-FFF2-40B4-BE49-F238E27FC236}">
                <a16:creationId xmlns:a16="http://schemas.microsoft.com/office/drawing/2014/main" id="{B9A620A7-BDDA-4FE9-9386-7B3C83836033}"/>
              </a:ext>
            </a:extLst>
          </p:cNvPr>
          <p:cNvPicPr>
            <a:picLocks noChangeAspect="1"/>
          </p:cNvPicPr>
          <p:nvPr/>
        </p:nvPicPr>
        <p:blipFill rotWithShape="1">
          <a:blip r:embed="rId4">
            <a:extLst>
              <a:ext uri="{28A0092B-C50C-407E-A947-70E740481C1C}">
                <a14:useLocalDpi xmlns:a14="http://schemas.microsoft.com/office/drawing/2010/main" val="0"/>
              </a:ext>
            </a:extLst>
          </a:blip>
          <a:srcRect l="17762" t="52746" r="15918" b="45960"/>
          <a:stretch/>
        </p:blipFill>
        <p:spPr>
          <a:xfrm>
            <a:off x="7860797" y="3992964"/>
            <a:ext cx="2071991" cy="65577"/>
          </a:xfrm>
          <a:prstGeom prst="rect">
            <a:avLst/>
          </a:prstGeom>
        </p:spPr>
      </p:pic>
      <p:sp>
        <p:nvSpPr>
          <p:cNvPr id="65" name="矩形 64">
            <a:extLst>
              <a:ext uri="{FF2B5EF4-FFF2-40B4-BE49-F238E27FC236}">
                <a16:creationId xmlns:a16="http://schemas.microsoft.com/office/drawing/2014/main" id="{AA8CDD5B-F7D2-4E8F-929D-07AEA2B85356}"/>
              </a:ext>
            </a:extLst>
          </p:cNvPr>
          <p:cNvSpPr/>
          <p:nvPr/>
        </p:nvSpPr>
        <p:spPr>
          <a:xfrm>
            <a:off x="8916694" y="5446051"/>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4E17BC4-00AE-4647-8E57-17308E39279C}"/>
              </a:ext>
            </a:extLst>
          </p:cNvPr>
          <p:cNvSpPr/>
          <p:nvPr/>
        </p:nvSpPr>
        <p:spPr>
          <a:xfrm>
            <a:off x="8804429" y="5279911"/>
            <a:ext cx="248575" cy="248575"/>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67" name="矩形 66">
            <a:extLst>
              <a:ext uri="{FF2B5EF4-FFF2-40B4-BE49-F238E27FC236}">
                <a16:creationId xmlns:a16="http://schemas.microsoft.com/office/drawing/2014/main" id="{F4FDFC26-4CF9-481F-84EA-799AA1CC4EE7}"/>
              </a:ext>
            </a:extLst>
          </p:cNvPr>
          <p:cNvSpPr/>
          <p:nvPr/>
        </p:nvSpPr>
        <p:spPr>
          <a:xfrm>
            <a:off x="7811524" y="1842449"/>
            <a:ext cx="2155953" cy="4034138"/>
          </a:xfrm>
          <a:prstGeom prst="rect">
            <a:avLst/>
          </a:prstGeom>
          <a:solidFill>
            <a:srgbClr val="000000">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a:extLst>
              <a:ext uri="{FF2B5EF4-FFF2-40B4-BE49-F238E27FC236}">
                <a16:creationId xmlns:a16="http://schemas.microsoft.com/office/drawing/2014/main" id="{43E3DED2-B2E2-4722-ADFF-BEBFFBDD5D8A}"/>
              </a:ext>
            </a:extLst>
          </p:cNvPr>
          <p:cNvSpPr/>
          <p:nvPr/>
        </p:nvSpPr>
        <p:spPr>
          <a:xfrm>
            <a:off x="7811524" y="3257107"/>
            <a:ext cx="2150448" cy="2099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a:extLst>
              <a:ext uri="{FF2B5EF4-FFF2-40B4-BE49-F238E27FC236}">
                <a16:creationId xmlns:a16="http://schemas.microsoft.com/office/drawing/2014/main" id="{D62C5FE6-58BE-4536-907E-05B8F764EE23}"/>
              </a:ext>
            </a:extLst>
          </p:cNvPr>
          <p:cNvSpPr/>
          <p:nvPr/>
        </p:nvSpPr>
        <p:spPr>
          <a:xfrm>
            <a:off x="7810243" y="2864755"/>
            <a:ext cx="2155953" cy="3887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接點 69">
            <a:extLst>
              <a:ext uri="{FF2B5EF4-FFF2-40B4-BE49-F238E27FC236}">
                <a16:creationId xmlns:a16="http://schemas.microsoft.com/office/drawing/2014/main" id="{767320CE-0951-45EF-805A-D436E7B10F11}"/>
              </a:ext>
            </a:extLst>
          </p:cNvPr>
          <p:cNvCxnSpPr>
            <a:cxnSpLocks/>
          </p:cNvCxnSpPr>
          <p:nvPr/>
        </p:nvCxnSpPr>
        <p:spPr>
          <a:xfrm>
            <a:off x="7810243" y="3253482"/>
            <a:ext cx="215172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1" name="文字方塊 70">
            <a:extLst>
              <a:ext uri="{FF2B5EF4-FFF2-40B4-BE49-F238E27FC236}">
                <a16:creationId xmlns:a16="http://schemas.microsoft.com/office/drawing/2014/main" id="{80FA2D87-5D66-4507-A329-CBE5020802DD}"/>
              </a:ext>
            </a:extLst>
          </p:cNvPr>
          <p:cNvSpPr txBox="1"/>
          <p:nvPr/>
        </p:nvSpPr>
        <p:spPr>
          <a:xfrm>
            <a:off x="7570087" y="2928314"/>
            <a:ext cx="2632040" cy="261610"/>
          </a:xfrm>
          <a:prstGeom prst="rect">
            <a:avLst/>
          </a:prstGeom>
          <a:noFill/>
        </p:spPr>
        <p:txBody>
          <a:bodyPr wrap="square" rtlCol="0">
            <a:spAutoFit/>
          </a:bodyPr>
          <a:lstStyle/>
          <a:p>
            <a:pPr algn="ctr"/>
            <a:r>
              <a:rPr lang="zh-TW" altLang="en-US" sz="1100" b="1" dirty="0">
                <a:solidFill>
                  <a:schemeClr val="bg1">
                    <a:lumMod val="50000"/>
                  </a:schemeClr>
                </a:solidFill>
                <a:latin typeface="微軟正黑體" panose="020B0604030504040204" pitchFamily="34" charset="-120"/>
                <a:ea typeface="微軟正黑體" panose="020B0604030504040204" pitchFamily="34" charset="-120"/>
              </a:rPr>
              <a:t>親愛的客戶提醒您</a:t>
            </a:r>
          </a:p>
        </p:txBody>
      </p:sp>
      <p:sp>
        <p:nvSpPr>
          <p:cNvPr id="72" name="文字方塊 71">
            <a:extLst>
              <a:ext uri="{FF2B5EF4-FFF2-40B4-BE49-F238E27FC236}">
                <a16:creationId xmlns:a16="http://schemas.microsoft.com/office/drawing/2014/main" id="{AF72CDB5-3273-4D2C-935B-5D48F643E3D2}"/>
              </a:ext>
            </a:extLst>
          </p:cNvPr>
          <p:cNvSpPr txBox="1"/>
          <p:nvPr/>
        </p:nvSpPr>
        <p:spPr>
          <a:xfrm>
            <a:off x="7884475" y="3274680"/>
            <a:ext cx="2019132" cy="1277273"/>
          </a:xfrm>
          <a:prstGeom prst="rect">
            <a:avLst/>
          </a:prstGeom>
          <a:noFill/>
        </p:spPr>
        <p:txBody>
          <a:bodyPr wrap="square" rtlCol="0">
            <a:spAutoFit/>
          </a:bodyPr>
          <a:lstStyle/>
          <a:p>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為提高開戶體驗與節省您寶貴的時間，如您同意系統將先前提供的部分資訊帶入永豐金證券開戶欄位，請按下</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我同意</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，如您點選</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不同意</a:t>
            </a:r>
            <a:r>
              <a:rPr lang="en-US" altLang="zh-TW" sz="1100" dirty="0">
                <a:solidFill>
                  <a:schemeClr val="tx1">
                    <a:lumMod val="65000"/>
                    <a:lumOff val="35000"/>
                  </a:schemeClr>
                </a:solidFill>
                <a:latin typeface="微軟正黑體" panose="020B0604030504040204" pitchFamily="34" charset="-120"/>
                <a:ea typeface="微軟正黑體" panose="020B0604030504040204" pitchFamily="34" charset="-120"/>
              </a:rPr>
              <a:t>】</a:t>
            </a:r>
            <a:r>
              <a:rPr lang="zh-TW" altLang="en-US" sz="1100" dirty="0">
                <a:solidFill>
                  <a:schemeClr val="tx1">
                    <a:lumMod val="65000"/>
                    <a:lumOff val="35000"/>
                  </a:schemeClr>
                </a:solidFill>
                <a:latin typeface="微軟正黑體" panose="020B0604030504040204" pitchFamily="34" charset="-120"/>
                <a:ea typeface="微軟正黑體" panose="020B0604030504040204" pitchFamily="34" charset="-120"/>
              </a:rPr>
              <a:t>系統將不帶入任何個人資料，並直接導引您至證券開戶頁</a:t>
            </a:r>
          </a:p>
        </p:txBody>
      </p:sp>
      <p:pic>
        <p:nvPicPr>
          <p:cNvPr id="73" name="圖片 72">
            <a:extLst>
              <a:ext uri="{FF2B5EF4-FFF2-40B4-BE49-F238E27FC236}">
                <a16:creationId xmlns:a16="http://schemas.microsoft.com/office/drawing/2014/main" id="{53688BF1-FB25-4434-A944-8B3A2D1866F3}"/>
              </a:ext>
            </a:extLst>
          </p:cNvPr>
          <p:cNvPicPr>
            <a:picLocks noChangeAspect="1"/>
          </p:cNvPicPr>
          <p:nvPr/>
        </p:nvPicPr>
        <p:blipFill rotWithShape="1">
          <a:blip r:embed="rId5">
            <a:extLst>
              <a:ext uri="{28A0092B-C50C-407E-A947-70E740481C1C}">
                <a14:useLocalDpi xmlns:a14="http://schemas.microsoft.com/office/drawing/2010/main" val="0"/>
              </a:ext>
            </a:extLst>
          </a:blip>
          <a:srcRect l="20629" t="71695" r="20384" b="21991"/>
          <a:stretch/>
        </p:blipFill>
        <p:spPr>
          <a:xfrm>
            <a:off x="7949356" y="4744647"/>
            <a:ext cx="1796944" cy="312048"/>
          </a:xfrm>
          <a:prstGeom prst="rect">
            <a:avLst/>
          </a:prstGeom>
        </p:spPr>
      </p:pic>
      <p:sp>
        <p:nvSpPr>
          <p:cNvPr id="74" name="矩形 73">
            <a:extLst>
              <a:ext uri="{FF2B5EF4-FFF2-40B4-BE49-F238E27FC236}">
                <a16:creationId xmlns:a16="http://schemas.microsoft.com/office/drawing/2014/main" id="{C58EF4D1-E7C5-4FFA-93F9-8089D8E84B79}"/>
              </a:ext>
            </a:extLst>
          </p:cNvPr>
          <p:cNvSpPr/>
          <p:nvPr/>
        </p:nvSpPr>
        <p:spPr>
          <a:xfrm>
            <a:off x="7943850" y="4752546"/>
            <a:ext cx="1867329"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接點: 肘形 74">
            <a:extLst>
              <a:ext uri="{FF2B5EF4-FFF2-40B4-BE49-F238E27FC236}">
                <a16:creationId xmlns:a16="http://schemas.microsoft.com/office/drawing/2014/main" id="{FFB5299E-E231-4DED-AB02-032AB5E4A492}"/>
              </a:ext>
            </a:extLst>
          </p:cNvPr>
          <p:cNvCxnSpPr>
            <a:cxnSpLocks/>
          </p:cNvCxnSpPr>
          <p:nvPr/>
        </p:nvCxnSpPr>
        <p:spPr>
          <a:xfrm flipV="1">
            <a:off x="4380477" y="4935683"/>
            <a:ext cx="3563373" cy="725721"/>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3FDA6809-0A98-4A48-B223-59AC041F1841}"/>
              </a:ext>
            </a:extLst>
          </p:cNvPr>
          <p:cNvSpPr/>
          <p:nvPr/>
        </p:nvSpPr>
        <p:spPr>
          <a:xfrm>
            <a:off x="3460524" y="5560438"/>
            <a:ext cx="772111" cy="146620"/>
          </a:xfrm>
          <a:prstGeom prst="rect">
            <a:avLst/>
          </a:prstGeom>
          <a:solidFill>
            <a:srgbClr val="D00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文字方塊 77">
            <a:extLst>
              <a:ext uri="{FF2B5EF4-FFF2-40B4-BE49-F238E27FC236}">
                <a16:creationId xmlns:a16="http://schemas.microsoft.com/office/drawing/2014/main" id="{BBDF7895-4348-4D8A-98BB-9C702AB129F3}"/>
              </a:ext>
            </a:extLst>
          </p:cNvPr>
          <p:cNvSpPr txBox="1"/>
          <p:nvPr/>
        </p:nvSpPr>
        <p:spPr>
          <a:xfrm>
            <a:off x="3519898" y="5534158"/>
            <a:ext cx="686977" cy="215444"/>
          </a:xfrm>
          <a:prstGeom prst="rect">
            <a:avLst/>
          </a:prstGeom>
          <a:noFill/>
        </p:spPr>
        <p:txBody>
          <a:bodyPr wrap="square" rtlCol="0">
            <a:spAutoFit/>
          </a:bodyPr>
          <a:lstStyle/>
          <a:p>
            <a:pPr algn="ctr"/>
            <a:r>
              <a:rPr lang="zh-TW" altLang="en-US" sz="800" dirty="0">
                <a:solidFill>
                  <a:schemeClr val="accent3">
                    <a:lumMod val="20000"/>
                    <a:lumOff val="80000"/>
                  </a:schemeClr>
                </a:solidFill>
                <a:latin typeface="微軟正黑體" panose="020B0604030504040204" pitchFamily="34" charset="-120"/>
                <a:ea typeface="微軟正黑體" panose="020B0604030504040204" pitchFamily="34" charset="-120"/>
              </a:rPr>
              <a:t>證 券 開 戶</a:t>
            </a:r>
          </a:p>
        </p:txBody>
      </p:sp>
      <p:sp>
        <p:nvSpPr>
          <p:cNvPr id="104" name="投影片編號版面配置區 1">
            <a:extLst>
              <a:ext uri="{FF2B5EF4-FFF2-40B4-BE49-F238E27FC236}">
                <a16:creationId xmlns:a16="http://schemas.microsoft.com/office/drawing/2014/main" id="{A7D12466-8C14-4E1A-A414-1270ACA3B1DA}"/>
              </a:ext>
            </a:extLst>
          </p:cNvPr>
          <p:cNvSpPr>
            <a:spLocks noGrp="1"/>
          </p:cNvSpPr>
          <p:nvPr>
            <p:ph type="sldNum" sz="quarter" idx="12"/>
          </p:nvPr>
        </p:nvSpPr>
        <p:spPr>
          <a:xfrm>
            <a:off x="8610600" y="6561356"/>
            <a:ext cx="2743200" cy="365125"/>
          </a:xfrm>
        </p:spPr>
        <p:txBody>
          <a:bodyPr/>
          <a:lstStyle/>
          <a:p>
            <a:fld id="{22997A8D-362F-4B30-9B49-F80EA63893ED}" type="slidenum">
              <a:rPr lang="zh-TW" altLang="en-US" smtClean="0"/>
              <a:t>14</a:t>
            </a:fld>
            <a:endParaRPr lang="zh-TW" altLang="en-US" dirty="0"/>
          </a:p>
        </p:txBody>
      </p:sp>
      <p:sp>
        <p:nvSpPr>
          <p:cNvPr id="106" name="矩形 105">
            <a:extLst>
              <a:ext uri="{FF2B5EF4-FFF2-40B4-BE49-F238E27FC236}">
                <a16:creationId xmlns:a16="http://schemas.microsoft.com/office/drawing/2014/main" id="{072120A6-BDC9-4A07-A6C1-D398CFD6F556}"/>
              </a:ext>
            </a:extLst>
          </p:cNvPr>
          <p:cNvSpPr/>
          <p:nvPr/>
        </p:nvSpPr>
        <p:spPr>
          <a:xfrm>
            <a:off x="4844227" y="1960871"/>
            <a:ext cx="2540980" cy="2118913"/>
          </a:xfrm>
          <a:prstGeom prst="rect">
            <a:avLst/>
          </a:prstGeom>
          <a:solidFill>
            <a:srgbClr val="D3A847"/>
          </a:solidFill>
          <a:ln w="19050">
            <a:solidFill>
              <a:srgbClr val="D3A847"/>
            </a:solidFill>
          </a:ln>
        </p:spPr>
        <p:txBody>
          <a:bodyPr wrap="square">
            <a:spAutoFit/>
          </a:bodyPr>
          <a:lstStyle/>
          <a:p>
            <a:pPr lvl="0">
              <a:lnSpc>
                <a:spcPct val="150000"/>
              </a:lnSpc>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用戶申請大戶開戶完成後，加開證券戶並同意個資，系統會</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自動帶入</a:t>
            </a:r>
            <a:r>
              <a:rPr kumimoji="0" lang="en-US" altLang="zh-TW"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項共同欄位</a:t>
            </a:r>
            <a:r>
              <a:rPr lang="zh-TW" altLang="en-US" dirty="0">
                <a:latin typeface="微軟正黑體" panose="020B0604030504040204" pitchFamily="34" charset="-120"/>
                <a:ea typeface="微軟正黑體" panose="020B0604030504040204" pitchFamily="34" charset="-120"/>
              </a:rPr>
              <a:t>資料拋轉給證券進行開戶。</a:t>
            </a:r>
            <a:endPar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107" name="圖形 106">
            <a:extLst>
              <a:ext uri="{FF2B5EF4-FFF2-40B4-BE49-F238E27FC236}">
                <a16:creationId xmlns:a16="http://schemas.microsoft.com/office/drawing/2014/main" id="{486FCEC3-EB7C-45E2-8E48-74831043AD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0966" y="882771"/>
            <a:ext cx="3162300" cy="3152803"/>
          </a:xfrm>
          <a:prstGeom prst="rect">
            <a:avLst/>
          </a:prstGeom>
        </p:spPr>
      </p:pic>
      <p:pic>
        <p:nvPicPr>
          <p:cNvPr id="108" name="圖形 15">
            <a:extLst>
              <a:ext uri="{FF2B5EF4-FFF2-40B4-BE49-F238E27FC236}">
                <a16:creationId xmlns:a16="http://schemas.microsoft.com/office/drawing/2014/main" id="{ACD656BD-AA37-4545-B491-519E63D532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35537" y="331037"/>
            <a:ext cx="3162300" cy="3162300"/>
          </a:xfrm>
          <a:prstGeom prst="rect">
            <a:avLst/>
          </a:prstGeom>
        </p:spPr>
      </p:pic>
      <p:pic>
        <p:nvPicPr>
          <p:cNvPr id="109" name="圖形 17">
            <a:extLst>
              <a:ext uri="{FF2B5EF4-FFF2-40B4-BE49-F238E27FC236}">
                <a16:creationId xmlns:a16="http://schemas.microsoft.com/office/drawing/2014/main" id="{A0F81C8F-2D05-4D77-9B0B-9774623F73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49945" y="2459172"/>
            <a:ext cx="5810250" cy="5810250"/>
          </a:xfrm>
          <a:prstGeom prst="rect">
            <a:avLst/>
          </a:prstGeom>
        </p:spPr>
      </p:pic>
      <p:sp>
        <p:nvSpPr>
          <p:cNvPr id="110" name="橢圓 109">
            <a:extLst>
              <a:ext uri="{FF2B5EF4-FFF2-40B4-BE49-F238E27FC236}">
                <a16:creationId xmlns:a16="http://schemas.microsoft.com/office/drawing/2014/main" id="{B2382443-B9DF-4295-A01D-B911FB69B15E}"/>
              </a:ext>
            </a:extLst>
          </p:cNvPr>
          <p:cNvSpPr/>
          <p:nvPr/>
        </p:nvSpPr>
        <p:spPr>
          <a:xfrm>
            <a:off x="8458052" y="418042"/>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2</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4839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5775940"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大戶投資</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整合證券、期權交易</a:t>
            </a:r>
          </a:p>
        </p:txBody>
      </p:sp>
      <p:sp>
        <p:nvSpPr>
          <p:cNvPr id="52" name="矩形 51">
            <a:extLst>
              <a:ext uri="{FF2B5EF4-FFF2-40B4-BE49-F238E27FC236}">
                <a16:creationId xmlns:a16="http://schemas.microsoft.com/office/drawing/2014/main" id="{1D19166E-920F-4742-844B-5B116CDA79B3}"/>
              </a:ext>
            </a:extLst>
          </p:cNvPr>
          <p:cNvSpPr/>
          <p:nvPr/>
        </p:nvSpPr>
        <p:spPr>
          <a:xfrm>
            <a:off x="4547236" y="3632971"/>
            <a:ext cx="1029809" cy="464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53" name="群組 52">
            <a:extLst>
              <a:ext uri="{FF2B5EF4-FFF2-40B4-BE49-F238E27FC236}">
                <a16:creationId xmlns:a16="http://schemas.microsoft.com/office/drawing/2014/main" id="{6A04E768-8F5B-4DA8-A81A-67A40380F744}"/>
              </a:ext>
            </a:extLst>
          </p:cNvPr>
          <p:cNvGrpSpPr/>
          <p:nvPr/>
        </p:nvGrpSpPr>
        <p:grpSpPr>
          <a:xfrm>
            <a:off x="4280464" y="1027605"/>
            <a:ext cx="3631072" cy="5640994"/>
            <a:chOff x="5763645" y="1029019"/>
            <a:chExt cx="3631072" cy="5640994"/>
          </a:xfrm>
        </p:grpSpPr>
        <p:grpSp>
          <p:nvGrpSpPr>
            <p:cNvPr id="55" name="群組 54">
              <a:extLst>
                <a:ext uri="{FF2B5EF4-FFF2-40B4-BE49-F238E27FC236}">
                  <a16:creationId xmlns:a16="http://schemas.microsoft.com/office/drawing/2014/main" id="{31237011-3CA4-4F7B-B696-680F2D538F6C}"/>
                </a:ext>
              </a:extLst>
            </p:cNvPr>
            <p:cNvGrpSpPr/>
            <p:nvPr/>
          </p:nvGrpSpPr>
          <p:grpSpPr>
            <a:xfrm>
              <a:off x="5763645" y="1029019"/>
              <a:ext cx="3631072" cy="5640994"/>
              <a:chOff x="1537695" y="1481701"/>
              <a:chExt cx="3136229" cy="5068111"/>
            </a:xfrm>
          </p:grpSpPr>
          <p:grpSp>
            <p:nvGrpSpPr>
              <p:cNvPr id="57" name="群組 56">
                <a:extLst>
                  <a:ext uri="{FF2B5EF4-FFF2-40B4-BE49-F238E27FC236}">
                    <a16:creationId xmlns:a16="http://schemas.microsoft.com/office/drawing/2014/main" id="{5AC54E13-1233-4F24-AB9E-06F516D8FFDE}"/>
                  </a:ext>
                </a:extLst>
              </p:cNvPr>
              <p:cNvGrpSpPr/>
              <p:nvPr/>
            </p:nvGrpSpPr>
            <p:grpSpPr>
              <a:xfrm>
                <a:off x="1537695" y="1481701"/>
                <a:ext cx="3136229" cy="5068111"/>
                <a:chOff x="3022747" y="807681"/>
                <a:chExt cx="3424465" cy="5555122"/>
              </a:xfrm>
            </p:grpSpPr>
            <p:grpSp>
              <p:nvGrpSpPr>
                <p:cNvPr id="59" name="群組 58">
                  <a:extLst>
                    <a:ext uri="{FF2B5EF4-FFF2-40B4-BE49-F238E27FC236}">
                      <a16:creationId xmlns:a16="http://schemas.microsoft.com/office/drawing/2014/main" id="{F5AF6EA6-2B9E-49A7-AB93-48A8D50009C8}"/>
                    </a:ext>
                  </a:extLst>
                </p:cNvPr>
                <p:cNvGrpSpPr/>
                <p:nvPr/>
              </p:nvGrpSpPr>
              <p:grpSpPr>
                <a:xfrm>
                  <a:off x="3022747" y="807681"/>
                  <a:ext cx="3424465" cy="5555122"/>
                  <a:chOff x="1377160" y="799791"/>
                  <a:chExt cx="3424465" cy="5555122"/>
                </a:xfrm>
              </p:grpSpPr>
              <p:pic>
                <p:nvPicPr>
                  <p:cNvPr id="62" name="圖片 61">
                    <a:extLst>
                      <a:ext uri="{FF2B5EF4-FFF2-40B4-BE49-F238E27FC236}">
                        <a16:creationId xmlns:a16="http://schemas.microsoft.com/office/drawing/2014/main" id="{4DFE32A4-8679-415A-9C65-89480FAA23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63" name="文字方塊 62">
                    <a:extLst>
                      <a:ext uri="{FF2B5EF4-FFF2-40B4-BE49-F238E27FC236}">
                        <a16:creationId xmlns:a16="http://schemas.microsoft.com/office/drawing/2014/main" id="{7128061F-98AD-4F27-AC3A-674CEAE66092}"/>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64" name="文字方塊 63">
                    <a:extLst>
                      <a:ext uri="{FF2B5EF4-FFF2-40B4-BE49-F238E27FC236}">
                        <a16:creationId xmlns:a16="http://schemas.microsoft.com/office/drawing/2014/main" id="{FD21E5EF-7E2A-4530-9CB9-AE3DD24E038E}"/>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65" name="圖片 64">
                    <a:extLst>
                      <a:ext uri="{FF2B5EF4-FFF2-40B4-BE49-F238E27FC236}">
                        <a16:creationId xmlns:a16="http://schemas.microsoft.com/office/drawing/2014/main" id="{3A79E449-EE32-40C9-84E4-A79B3EA8CA81}"/>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66" name="文字方塊 65">
                    <a:extLst>
                      <a:ext uri="{FF2B5EF4-FFF2-40B4-BE49-F238E27FC236}">
                        <a16:creationId xmlns:a16="http://schemas.microsoft.com/office/drawing/2014/main" id="{893DB2C3-1431-4769-8628-90E546939852}"/>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60" name="矩形 59">
                  <a:extLst>
                    <a:ext uri="{FF2B5EF4-FFF2-40B4-BE49-F238E27FC236}">
                      <a16:creationId xmlns:a16="http://schemas.microsoft.com/office/drawing/2014/main" id="{B7312450-F14B-4433-9AC4-6E568F3F1A74}"/>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1" name="文字方塊 60">
                  <a:extLst>
                    <a:ext uri="{FF2B5EF4-FFF2-40B4-BE49-F238E27FC236}">
                      <a16:creationId xmlns:a16="http://schemas.microsoft.com/office/drawing/2014/main" id="{36FFA6A6-9132-41C7-B88E-FF6CC01BAD03}"/>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58" name="圖片 57">
                <a:extLst>
                  <a:ext uri="{FF2B5EF4-FFF2-40B4-BE49-F238E27FC236}">
                    <a16:creationId xmlns:a16="http://schemas.microsoft.com/office/drawing/2014/main" id="{D361A2C6-D77B-421C-BE0B-7E8AF2E084B8}"/>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56" name="圖片 55">
              <a:extLst>
                <a:ext uri="{FF2B5EF4-FFF2-40B4-BE49-F238E27FC236}">
                  <a16:creationId xmlns:a16="http://schemas.microsoft.com/office/drawing/2014/main" id="{3420F449-CA80-46B9-B0B2-FA740F5A894E}"/>
                </a:ext>
              </a:extLst>
            </p:cNvPr>
            <p:cNvPicPr>
              <a:picLocks noChangeAspect="1"/>
            </p:cNvPicPr>
            <p:nvPr/>
          </p:nvPicPr>
          <p:blipFill>
            <a:blip r:embed="rId13"/>
            <a:stretch>
              <a:fillRect/>
            </a:stretch>
          </p:blipFill>
          <p:spPr>
            <a:xfrm>
              <a:off x="6301887" y="1214440"/>
              <a:ext cx="2541869" cy="4952781"/>
            </a:xfrm>
            <a:prstGeom prst="rect">
              <a:avLst/>
            </a:prstGeom>
          </p:spPr>
        </p:pic>
      </p:grpSp>
      <p:grpSp>
        <p:nvGrpSpPr>
          <p:cNvPr id="67" name="群組 66">
            <a:extLst>
              <a:ext uri="{FF2B5EF4-FFF2-40B4-BE49-F238E27FC236}">
                <a16:creationId xmlns:a16="http://schemas.microsoft.com/office/drawing/2014/main" id="{96226209-39DC-447A-9061-12FDD0D83623}"/>
              </a:ext>
            </a:extLst>
          </p:cNvPr>
          <p:cNvGrpSpPr/>
          <p:nvPr/>
        </p:nvGrpSpPr>
        <p:grpSpPr>
          <a:xfrm>
            <a:off x="7780964" y="1028152"/>
            <a:ext cx="3631072" cy="5640994"/>
            <a:chOff x="8795818" y="1029019"/>
            <a:chExt cx="3631072" cy="5640994"/>
          </a:xfrm>
        </p:grpSpPr>
        <p:grpSp>
          <p:nvGrpSpPr>
            <p:cNvPr id="68" name="群組 67">
              <a:extLst>
                <a:ext uri="{FF2B5EF4-FFF2-40B4-BE49-F238E27FC236}">
                  <a16:creationId xmlns:a16="http://schemas.microsoft.com/office/drawing/2014/main" id="{C237A955-F3FD-4886-92FD-EF91DB684087}"/>
                </a:ext>
              </a:extLst>
            </p:cNvPr>
            <p:cNvGrpSpPr/>
            <p:nvPr/>
          </p:nvGrpSpPr>
          <p:grpSpPr>
            <a:xfrm>
              <a:off x="8795818" y="1029019"/>
              <a:ext cx="3631072" cy="5640994"/>
              <a:chOff x="1537695" y="1481701"/>
              <a:chExt cx="3136229" cy="5068111"/>
            </a:xfrm>
          </p:grpSpPr>
          <p:grpSp>
            <p:nvGrpSpPr>
              <p:cNvPr id="71" name="群組 70">
                <a:extLst>
                  <a:ext uri="{FF2B5EF4-FFF2-40B4-BE49-F238E27FC236}">
                    <a16:creationId xmlns:a16="http://schemas.microsoft.com/office/drawing/2014/main" id="{78FC8F2A-9306-4F35-A9B5-CDA18C39FBEC}"/>
                  </a:ext>
                </a:extLst>
              </p:cNvPr>
              <p:cNvGrpSpPr/>
              <p:nvPr/>
            </p:nvGrpSpPr>
            <p:grpSpPr>
              <a:xfrm>
                <a:off x="1537695" y="1481701"/>
                <a:ext cx="3136229" cy="5068111"/>
                <a:chOff x="3022747" y="807681"/>
                <a:chExt cx="3424465" cy="5555122"/>
              </a:xfrm>
            </p:grpSpPr>
            <p:grpSp>
              <p:nvGrpSpPr>
                <p:cNvPr id="73" name="群組 72">
                  <a:extLst>
                    <a:ext uri="{FF2B5EF4-FFF2-40B4-BE49-F238E27FC236}">
                      <a16:creationId xmlns:a16="http://schemas.microsoft.com/office/drawing/2014/main" id="{4B52B846-3321-492D-8A74-D5DFC0EB7740}"/>
                    </a:ext>
                  </a:extLst>
                </p:cNvPr>
                <p:cNvGrpSpPr/>
                <p:nvPr/>
              </p:nvGrpSpPr>
              <p:grpSpPr>
                <a:xfrm>
                  <a:off x="3022747" y="807681"/>
                  <a:ext cx="3424465" cy="5555122"/>
                  <a:chOff x="1377160" y="799791"/>
                  <a:chExt cx="3424465" cy="5555122"/>
                </a:xfrm>
              </p:grpSpPr>
              <p:pic>
                <p:nvPicPr>
                  <p:cNvPr id="76" name="圖片 75">
                    <a:extLst>
                      <a:ext uri="{FF2B5EF4-FFF2-40B4-BE49-F238E27FC236}">
                        <a16:creationId xmlns:a16="http://schemas.microsoft.com/office/drawing/2014/main" id="{E558246C-90A0-4F49-B936-7F06326CAD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77" name="文字方塊 76">
                    <a:extLst>
                      <a:ext uri="{FF2B5EF4-FFF2-40B4-BE49-F238E27FC236}">
                        <a16:creationId xmlns:a16="http://schemas.microsoft.com/office/drawing/2014/main" id="{1A1E2645-6FCC-4270-9E91-D144B7673F6C}"/>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78" name="文字方塊 77">
                    <a:extLst>
                      <a:ext uri="{FF2B5EF4-FFF2-40B4-BE49-F238E27FC236}">
                        <a16:creationId xmlns:a16="http://schemas.microsoft.com/office/drawing/2014/main" id="{392B8410-270A-4463-BC3A-8EDC1AAE4524}"/>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79" name="圖片 78">
                    <a:extLst>
                      <a:ext uri="{FF2B5EF4-FFF2-40B4-BE49-F238E27FC236}">
                        <a16:creationId xmlns:a16="http://schemas.microsoft.com/office/drawing/2014/main" id="{85537020-65E5-40EE-B9A3-79270206565F}"/>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07" name="文字方塊 106">
                    <a:extLst>
                      <a:ext uri="{FF2B5EF4-FFF2-40B4-BE49-F238E27FC236}">
                        <a16:creationId xmlns:a16="http://schemas.microsoft.com/office/drawing/2014/main" id="{0F2C492E-DAFD-4C3B-BC4F-64A0B0C61144}"/>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74" name="矩形 73">
                  <a:extLst>
                    <a:ext uri="{FF2B5EF4-FFF2-40B4-BE49-F238E27FC236}">
                      <a16:creationId xmlns:a16="http://schemas.microsoft.com/office/drawing/2014/main" id="{5B8CA717-C919-4C43-8AF8-682804D57E12}"/>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5" name="文字方塊 74">
                  <a:extLst>
                    <a:ext uri="{FF2B5EF4-FFF2-40B4-BE49-F238E27FC236}">
                      <a16:creationId xmlns:a16="http://schemas.microsoft.com/office/drawing/2014/main" id="{9B9FA61E-5976-47F5-892F-85EE2FB3B593}"/>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72" name="圖片 71">
                <a:extLst>
                  <a:ext uri="{FF2B5EF4-FFF2-40B4-BE49-F238E27FC236}">
                    <a16:creationId xmlns:a16="http://schemas.microsoft.com/office/drawing/2014/main" id="{FC36D10B-5974-4A2B-8918-9F0F86B4CCC9}"/>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69" name="圖片 68">
              <a:extLst>
                <a:ext uri="{FF2B5EF4-FFF2-40B4-BE49-F238E27FC236}">
                  <a16:creationId xmlns:a16="http://schemas.microsoft.com/office/drawing/2014/main" id="{1D0E1770-E5F7-4FEA-A9F6-B016044A278F}"/>
                </a:ext>
              </a:extLst>
            </p:cNvPr>
            <p:cNvPicPr>
              <a:picLocks noChangeAspect="1"/>
            </p:cNvPicPr>
            <p:nvPr/>
          </p:nvPicPr>
          <p:blipFill>
            <a:blip r:embed="rId13"/>
            <a:stretch>
              <a:fillRect/>
            </a:stretch>
          </p:blipFill>
          <p:spPr>
            <a:xfrm>
              <a:off x="9334060" y="1214440"/>
              <a:ext cx="2541869" cy="4952781"/>
            </a:xfrm>
            <a:prstGeom prst="rect">
              <a:avLst/>
            </a:prstGeom>
          </p:spPr>
        </p:pic>
        <p:pic>
          <p:nvPicPr>
            <p:cNvPr id="70" name="圖片 69">
              <a:extLst>
                <a:ext uri="{FF2B5EF4-FFF2-40B4-BE49-F238E27FC236}">
                  <a16:creationId xmlns:a16="http://schemas.microsoft.com/office/drawing/2014/main" id="{E8892826-71C7-4D7A-A75D-79791FC10C56}"/>
                </a:ext>
              </a:extLst>
            </p:cNvPr>
            <p:cNvPicPr>
              <a:picLocks noChangeAspect="1"/>
            </p:cNvPicPr>
            <p:nvPr/>
          </p:nvPicPr>
          <p:blipFill>
            <a:blip r:embed="rId14"/>
            <a:stretch>
              <a:fillRect/>
            </a:stretch>
          </p:blipFill>
          <p:spPr>
            <a:xfrm>
              <a:off x="9322732" y="1272727"/>
              <a:ext cx="2593562" cy="4894493"/>
            </a:xfrm>
            <a:prstGeom prst="rect">
              <a:avLst/>
            </a:prstGeom>
          </p:spPr>
        </p:pic>
      </p:grpSp>
      <p:sp>
        <p:nvSpPr>
          <p:cNvPr id="108" name="文字方塊 107">
            <a:extLst>
              <a:ext uri="{FF2B5EF4-FFF2-40B4-BE49-F238E27FC236}">
                <a16:creationId xmlns:a16="http://schemas.microsoft.com/office/drawing/2014/main" id="{8160B24A-35B3-4336-BBCF-6FFF70EAA3E5}"/>
              </a:ext>
            </a:extLst>
          </p:cNvPr>
          <p:cNvSpPr txBox="1"/>
          <p:nvPr/>
        </p:nvSpPr>
        <p:spPr>
          <a:xfrm>
            <a:off x="4508311" y="6016349"/>
            <a:ext cx="3189968" cy="769441"/>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我同意」 </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連結至永豐金證券新理財網</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「我不同意」連結至永豐金證券新理財網首頁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留存同意記錄（客戶</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ID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、日期時間、同意文字記錄）</a:t>
            </a:r>
          </a:p>
        </p:txBody>
      </p:sp>
      <p:cxnSp>
        <p:nvCxnSpPr>
          <p:cNvPr id="109" name="直線單箭頭接點 108">
            <a:extLst>
              <a:ext uri="{FF2B5EF4-FFF2-40B4-BE49-F238E27FC236}">
                <a16:creationId xmlns:a16="http://schemas.microsoft.com/office/drawing/2014/main" id="{9C32CCC6-7688-4E81-8AB3-01783432F921}"/>
              </a:ext>
            </a:extLst>
          </p:cNvPr>
          <p:cNvCxnSpPr>
            <a:cxnSpLocks/>
          </p:cNvCxnSpPr>
          <p:nvPr/>
        </p:nvCxnSpPr>
        <p:spPr>
          <a:xfrm>
            <a:off x="6089640" y="5352419"/>
            <a:ext cx="2218238"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0" name="文字方塊 109">
            <a:extLst>
              <a:ext uri="{FF2B5EF4-FFF2-40B4-BE49-F238E27FC236}">
                <a16:creationId xmlns:a16="http://schemas.microsoft.com/office/drawing/2014/main" id="{AB10B338-0F93-455D-A439-5DA0E6737BCC}"/>
              </a:ext>
            </a:extLst>
          </p:cNvPr>
          <p:cNvSpPr txBox="1"/>
          <p:nvPr/>
        </p:nvSpPr>
        <p:spPr>
          <a:xfrm>
            <a:off x="8319206" y="6261606"/>
            <a:ext cx="2490938" cy="430887"/>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證券網顯示</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DAWHO</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會員專屬選單</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同</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MMA)</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，提供國內證期權報價及交易。</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111" name="群組 110">
            <a:extLst>
              <a:ext uri="{FF2B5EF4-FFF2-40B4-BE49-F238E27FC236}">
                <a16:creationId xmlns:a16="http://schemas.microsoft.com/office/drawing/2014/main" id="{E3EB08E0-F465-4C36-8E92-129DB5B621B9}"/>
              </a:ext>
            </a:extLst>
          </p:cNvPr>
          <p:cNvGrpSpPr/>
          <p:nvPr/>
        </p:nvGrpSpPr>
        <p:grpSpPr>
          <a:xfrm>
            <a:off x="779964" y="1029019"/>
            <a:ext cx="3631072" cy="5640994"/>
            <a:chOff x="-1568610" y="526226"/>
            <a:chExt cx="3631072" cy="5640994"/>
          </a:xfrm>
        </p:grpSpPr>
        <p:grpSp>
          <p:nvGrpSpPr>
            <p:cNvPr id="112" name="群組 111">
              <a:extLst>
                <a:ext uri="{FF2B5EF4-FFF2-40B4-BE49-F238E27FC236}">
                  <a16:creationId xmlns:a16="http://schemas.microsoft.com/office/drawing/2014/main" id="{B53DC515-7D74-4F52-9749-60321B3F4741}"/>
                </a:ext>
              </a:extLst>
            </p:cNvPr>
            <p:cNvGrpSpPr/>
            <p:nvPr/>
          </p:nvGrpSpPr>
          <p:grpSpPr>
            <a:xfrm>
              <a:off x="-1568610" y="526226"/>
              <a:ext cx="3631072" cy="5640994"/>
              <a:chOff x="1537695" y="1481701"/>
              <a:chExt cx="3136229" cy="5068111"/>
            </a:xfrm>
          </p:grpSpPr>
          <p:grpSp>
            <p:nvGrpSpPr>
              <p:cNvPr id="123" name="群組 122">
                <a:extLst>
                  <a:ext uri="{FF2B5EF4-FFF2-40B4-BE49-F238E27FC236}">
                    <a16:creationId xmlns:a16="http://schemas.microsoft.com/office/drawing/2014/main" id="{7FD52A87-E97A-4DA4-92DE-2463D963FE13}"/>
                  </a:ext>
                </a:extLst>
              </p:cNvPr>
              <p:cNvGrpSpPr/>
              <p:nvPr/>
            </p:nvGrpSpPr>
            <p:grpSpPr>
              <a:xfrm>
                <a:off x="1537695" y="1481701"/>
                <a:ext cx="3136229" cy="5068111"/>
                <a:chOff x="3022747" y="807681"/>
                <a:chExt cx="3424465" cy="5555122"/>
              </a:xfrm>
            </p:grpSpPr>
            <p:grpSp>
              <p:nvGrpSpPr>
                <p:cNvPr id="125" name="群組 124">
                  <a:extLst>
                    <a:ext uri="{FF2B5EF4-FFF2-40B4-BE49-F238E27FC236}">
                      <a16:creationId xmlns:a16="http://schemas.microsoft.com/office/drawing/2014/main" id="{05706637-8A0A-49F1-AD94-DB11D8EEF826}"/>
                    </a:ext>
                  </a:extLst>
                </p:cNvPr>
                <p:cNvGrpSpPr/>
                <p:nvPr/>
              </p:nvGrpSpPr>
              <p:grpSpPr>
                <a:xfrm>
                  <a:off x="3022747" y="807681"/>
                  <a:ext cx="3424465" cy="5555122"/>
                  <a:chOff x="1377160" y="799791"/>
                  <a:chExt cx="3424465" cy="5555122"/>
                </a:xfrm>
              </p:grpSpPr>
              <p:pic>
                <p:nvPicPr>
                  <p:cNvPr id="128" name="圖片 127">
                    <a:extLst>
                      <a:ext uri="{FF2B5EF4-FFF2-40B4-BE49-F238E27FC236}">
                        <a16:creationId xmlns:a16="http://schemas.microsoft.com/office/drawing/2014/main" id="{20A5AEAC-9AB4-4D57-9E13-650298EABE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29" name="文字方塊 128">
                    <a:extLst>
                      <a:ext uri="{FF2B5EF4-FFF2-40B4-BE49-F238E27FC236}">
                        <a16:creationId xmlns:a16="http://schemas.microsoft.com/office/drawing/2014/main" id="{D1BA4166-23F3-49AB-B18F-7B4A04B41F4B}"/>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30" name="文字方塊 129">
                    <a:extLst>
                      <a:ext uri="{FF2B5EF4-FFF2-40B4-BE49-F238E27FC236}">
                        <a16:creationId xmlns:a16="http://schemas.microsoft.com/office/drawing/2014/main" id="{465F94FD-DC95-4BF9-8D0D-ACAEB20E3681}"/>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31" name="圖片 130">
                    <a:extLst>
                      <a:ext uri="{FF2B5EF4-FFF2-40B4-BE49-F238E27FC236}">
                        <a16:creationId xmlns:a16="http://schemas.microsoft.com/office/drawing/2014/main" id="{F558595E-CEEE-48C0-B439-DBB4F1F00B61}"/>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32" name="文字方塊 131">
                    <a:extLst>
                      <a:ext uri="{FF2B5EF4-FFF2-40B4-BE49-F238E27FC236}">
                        <a16:creationId xmlns:a16="http://schemas.microsoft.com/office/drawing/2014/main" id="{5E182EE4-083B-4451-B65D-3928C0537062}"/>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26" name="矩形 125">
                  <a:extLst>
                    <a:ext uri="{FF2B5EF4-FFF2-40B4-BE49-F238E27FC236}">
                      <a16:creationId xmlns:a16="http://schemas.microsoft.com/office/drawing/2014/main" id="{6C9BE424-08E2-43F3-96E7-7646D1B3AEA2}"/>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7" name="文字方塊 126">
                  <a:extLst>
                    <a:ext uri="{FF2B5EF4-FFF2-40B4-BE49-F238E27FC236}">
                      <a16:creationId xmlns:a16="http://schemas.microsoft.com/office/drawing/2014/main" id="{A52C3BB2-E0C9-4D27-8A48-D8F613420564}"/>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24" name="圖片 123">
                <a:extLst>
                  <a:ext uri="{FF2B5EF4-FFF2-40B4-BE49-F238E27FC236}">
                    <a16:creationId xmlns:a16="http://schemas.microsoft.com/office/drawing/2014/main" id="{7593B320-FAE4-45CF-9C64-6D6DEFC4B0DB}"/>
                  </a:ext>
                </a:extLst>
              </p:cNvPr>
              <p:cNvPicPr>
                <a:picLocks noChangeAspect="1"/>
              </p:cNvPicPr>
              <p:nvPr/>
            </p:nvPicPr>
            <p:blipFill>
              <a:blip r:embed="rId12"/>
              <a:stretch>
                <a:fillRect/>
              </a:stretch>
            </p:blipFill>
            <p:spPr>
              <a:xfrm>
                <a:off x="2003307" y="1643897"/>
                <a:ext cx="2205004" cy="4487396"/>
              </a:xfrm>
              <a:prstGeom prst="rect">
                <a:avLst/>
              </a:prstGeom>
            </p:spPr>
          </p:pic>
        </p:grpSp>
        <p:sp>
          <p:nvSpPr>
            <p:cNvPr id="113" name="矩形 112">
              <a:extLst>
                <a:ext uri="{FF2B5EF4-FFF2-40B4-BE49-F238E27FC236}">
                  <a16:creationId xmlns:a16="http://schemas.microsoft.com/office/drawing/2014/main" id="{B8B69B21-2D87-478B-9A5C-8CA6CAF54306}"/>
                </a:ext>
              </a:extLst>
            </p:cNvPr>
            <p:cNvSpPr/>
            <p:nvPr/>
          </p:nvSpPr>
          <p:spPr>
            <a:xfrm>
              <a:off x="-891315" y="4622366"/>
              <a:ext cx="2032853" cy="340814"/>
            </a:xfrm>
            <a:prstGeom prst="rect">
              <a:avLst/>
            </a:prstGeom>
            <a:solidFill>
              <a:srgbClr val="1F1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14" name="圖片 113">
              <a:extLst>
                <a:ext uri="{FF2B5EF4-FFF2-40B4-BE49-F238E27FC236}">
                  <a16:creationId xmlns:a16="http://schemas.microsoft.com/office/drawing/2014/main" id="{F17D37C3-1CA4-4BE7-B08D-7DB5596061A1}"/>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895815" y="4598765"/>
              <a:ext cx="648043" cy="339555"/>
            </a:xfrm>
            <a:prstGeom prst="rect">
              <a:avLst/>
            </a:prstGeom>
          </p:spPr>
        </p:pic>
        <p:sp>
          <p:nvSpPr>
            <p:cNvPr id="115" name="矩形 114">
              <a:extLst>
                <a:ext uri="{FF2B5EF4-FFF2-40B4-BE49-F238E27FC236}">
                  <a16:creationId xmlns:a16="http://schemas.microsoft.com/office/drawing/2014/main" id="{A8CAD04F-C617-43B9-808E-29334EBA60F6}"/>
                </a:ext>
              </a:extLst>
            </p:cNvPr>
            <p:cNvSpPr/>
            <p:nvPr/>
          </p:nvSpPr>
          <p:spPr>
            <a:xfrm>
              <a:off x="-734633" y="4645238"/>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16" name="圖片 115">
              <a:extLst>
                <a:ext uri="{FF2B5EF4-FFF2-40B4-BE49-F238E27FC236}">
                  <a16:creationId xmlns:a16="http://schemas.microsoft.com/office/drawing/2014/main" id="{3C78C07F-792C-4406-92B8-99AA4607BA76}"/>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104701" y="4599836"/>
              <a:ext cx="648043" cy="339555"/>
            </a:xfrm>
            <a:prstGeom prst="rect">
              <a:avLst/>
            </a:prstGeom>
          </p:spPr>
        </p:pic>
        <p:pic>
          <p:nvPicPr>
            <p:cNvPr id="117" name="圖片 116">
              <a:extLst>
                <a:ext uri="{FF2B5EF4-FFF2-40B4-BE49-F238E27FC236}">
                  <a16:creationId xmlns:a16="http://schemas.microsoft.com/office/drawing/2014/main" id="{9EE560AA-4745-4A5F-BEAE-21C5DA6FC76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702781" y="4596382"/>
              <a:ext cx="648043" cy="339555"/>
            </a:xfrm>
            <a:prstGeom prst="rect">
              <a:avLst/>
            </a:prstGeom>
          </p:spPr>
        </p:pic>
        <p:sp>
          <p:nvSpPr>
            <p:cNvPr id="118" name="矩形 117">
              <a:extLst>
                <a:ext uri="{FF2B5EF4-FFF2-40B4-BE49-F238E27FC236}">
                  <a16:creationId xmlns:a16="http://schemas.microsoft.com/office/drawing/2014/main" id="{B68DE842-F484-4F6F-A0B8-BEAF6A16B0BD}"/>
                </a:ext>
              </a:extLst>
            </p:cNvPr>
            <p:cNvSpPr/>
            <p:nvPr/>
          </p:nvSpPr>
          <p:spPr>
            <a:xfrm>
              <a:off x="61430" y="4703873"/>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19" name="矩形 118">
              <a:extLst>
                <a:ext uri="{FF2B5EF4-FFF2-40B4-BE49-F238E27FC236}">
                  <a16:creationId xmlns:a16="http://schemas.microsoft.com/office/drawing/2014/main" id="{F18506B0-ED8B-4280-9090-989B6FFFD56B}"/>
                </a:ext>
              </a:extLst>
            </p:cNvPr>
            <p:cNvSpPr/>
            <p:nvPr/>
          </p:nvSpPr>
          <p:spPr>
            <a:xfrm>
              <a:off x="852861" y="4668794"/>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0" name="文字方塊 119">
              <a:extLst>
                <a:ext uri="{FF2B5EF4-FFF2-40B4-BE49-F238E27FC236}">
                  <a16:creationId xmlns:a16="http://schemas.microsoft.com/office/drawing/2014/main" id="{D13FF11A-19B7-47E4-853D-E40FD3A545D8}"/>
                </a:ext>
              </a:extLst>
            </p:cNvPr>
            <p:cNvSpPr txBox="1"/>
            <p:nvPr/>
          </p:nvSpPr>
          <p:spPr>
            <a:xfrm>
              <a:off x="775655" y="4649494"/>
              <a:ext cx="51380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豐存股</a:t>
              </a:r>
            </a:p>
          </p:txBody>
        </p:sp>
        <p:sp>
          <p:nvSpPr>
            <p:cNvPr id="121" name="文字方塊 120">
              <a:extLst>
                <a:ext uri="{FF2B5EF4-FFF2-40B4-BE49-F238E27FC236}">
                  <a16:creationId xmlns:a16="http://schemas.microsoft.com/office/drawing/2014/main" id="{FA986A2C-9A09-413D-A412-3043D4825807}"/>
                </a:ext>
              </a:extLst>
            </p:cNvPr>
            <p:cNvSpPr txBox="1"/>
            <p:nvPr/>
          </p:nvSpPr>
          <p:spPr>
            <a:xfrm>
              <a:off x="-122200" y="4660484"/>
              <a:ext cx="695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證期權下單</a:t>
              </a:r>
            </a:p>
          </p:txBody>
        </p:sp>
        <p:sp>
          <p:nvSpPr>
            <p:cNvPr id="122" name="文字方塊 121">
              <a:extLst>
                <a:ext uri="{FF2B5EF4-FFF2-40B4-BE49-F238E27FC236}">
                  <a16:creationId xmlns:a16="http://schemas.microsoft.com/office/drawing/2014/main" id="{ADC9662C-95E9-4E8C-B968-ACC30A05CEF9}"/>
                </a:ext>
              </a:extLst>
            </p:cNvPr>
            <p:cNvSpPr txBox="1"/>
            <p:nvPr/>
          </p:nvSpPr>
          <p:spPr>
            <a:xfrm>
              <a:off x="-919797" y="4665235"/>
              <a:ext cx="6954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證券損益</a:t>
              </a:r>
            </a:p>
          </p:txBody>
        </p:sp>
      </p:grpSp>
      <p:sp>
        <p:nvSpPr>
          <p:cNvPr id="133" name="矩形 132">
            <a:extLst>
              <a:ext uri="{FF2B5EF4-FFF2-40B4-BE49-F238E27FC236}">
                <a16:creationId xmlns:a16="http://schemas.microsoft.com/office/drawing/2014/main" id="{E67219B1-8DF2-4B03-B737-28B854445AA9}"/>
              </a:ext>
            </a:extLst>
          </p:cNvPr>
          <p:cNvSpPr/>
          <p:nvPr/>
        </p:nvSpPr>
        <p:spPr>
          <a:xfrm>
            <a:off x="2159893" y="5049874"/>
            <a:ext cx="856586" cy="4106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4" name="矩形 133">
            <a:extLst>
              <a:ext uri="{FF2B5EF4-FFF2-40B4-BE49-F238E27FC236}">
                <a16:creationId xmlns:a16="http://schemas.microsoft.com/office/drawing/2014/main" id="{9D5A0167-7C31-498F-BE4B-564CED621946}"/>
              </a:ext>
            </a:extLst>
          </p:cNvPr>
          <p:cNvSpPr/>
          <p:nvPr/>
        </p:nvSpPr>
        <p:spPr>
          <a:xfrm>
            <a:off x="5044362" y="5036259"/>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35" name="接點: 肘形 134">
            <a:extLst>
              <a:ext uri="{FF2B5EF4-FFF2-40B4-BE49-F238E27FC236}">
                <a16:creationId xmlns:a16="http://schemas.microsoft.com/office/drawing/2014/main" id="{B6F12665-2A36-4C4E-8A72-56C2E81DD8AF}"/>
              </a:ext>
            </a:extLst>
          </p:cNvPr>
          <p:cNvCxnSpPr>
            <a:cxnSpLocks/>
            <a:stCxn id="133" idx="2"/>
            <a:endCxn id="134" idx="2"/>
          </p:cNvCxnSpPr>
          <p:nvPr/>
        </p:nvCxnSpPr>
        <p:spPr>
          <a:xfrm rot="5400000" flipH="1" flipV="1">
            <a:off x="4035863" y="3929395"/>
            <a:ext cx="83459" cy="2978815"/>
          </a:xfrm>
          <a:prstGeom prst="bentConnector3">
            <a:avLst>
              <a:gd name="adj1" fmla="val -273907"/>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橢圓 79">
            <a:extLst>
              <a:ext uri="{FF2B5EF4-FFF2-40B4-BE49-F238E27FC236}">
                <a16:creationId xmlns:a16="http://schemas.microsoft.com/office/drawing/2014/main" id="{1F590330-0D65-4D7C-9BF1-09678735A6A3}"/>
              </a:ext>
            </a:extLst>
          </p:cNvPr>
          <p:cNvSpPr/>
          <p:nvPr/>
        </p:nvSpPr>
        <p:spPr>
          <a:xfrm>
            <a:off x="6196308" y="364099"/>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3</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10653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80" name="矩形 79">
            <a:extLst>
              <a:ext uri="{FF2B5EF4-FFF2-40B4-BE49-F238E27FC236}">
                <a16:creationId xmlns:a16="http://schemas.microsoft.com/office/drawing/2014/main" id="{F497B270-94C1-44DE-ABCF-B07840EF1C5F}"/>
              </a:ext>
            </a:extLst>
          </p:cNvPr>
          <p:cNvSpPr/>
          <p:nvPr/>
        </p:nvSpPr>
        <p:spPr>
          <a:xfrm>
            <a:off x="4547236" y="3632971"/>
            <a:ext cx="1029809" cy="464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81" name="群組 80">
            <a:extLst>
              <a:ext uri="{FF2B5EF4-FFF2-40B4-BE49-F238E27FC236}">
                <a16:creationId xmlns:a16="http://schemas.microsoft.com/office/drawing/2014/main" id="{ECCB4853-1863-436D-9BCE-9BCFFED5A553}"/>
              </a:ext>
            </a:extLst>
          </p:cNvPr>
          <p:cNvGrpSpPr/>
          <p:nvPr/>
        </p:nvGrpSpPr>
        <p:grpSpPr>
          <a:xfrm>
            <a:off x="4280464" y="1027605"/>
            <a:ext cx="3631072" cy="5640994"/>
            <a:chOff x="5763645" y="1029019"/>
            <a:chExt cx="3631072" cy="5640994"/>
          </a:xfrm>
        </p:grpSpPr>
        <p:grpSp>
          <p:nvGrpSpPr>
            <p:cNvPr id="82" name="群組 81">
              <a:extLst>
                <a:ext uri="{FF2B5EF4-FFF2-40B4-BE49-F238E27FC236}">
                  <a16:creationId xmlns:a16="http://schemas.microsoft.com/office/drawing/2014/main" id="{3110F33D-A34F-4398-9EB5-9689A59B699A}"/>
                </a:ext>
              </a:extLst>
            </p:cNvPr>
            <p:cNvGrpSpPr/>
            <p:nvPr/>
          </p:nvGrpSpPr>
          <p:grpSpPr>
            <a:xfrm>
              <a:off x="5763645" y="1029019"/>
              <a:ext cx="3631072" cy="5640994"/>
              <a:chOff x="1537695" y="1481701"/>
              <a:chExt cx="3136229" cy="5068111"/>
            </a:xfrm>
          </p:grpSpPr>
          <p:grpSp>
            <p:nvGrpSpPr>
              <p:cNvPr id="84" name="群組 83">
                <a:extLst>
                  <a:ext uri="{FF2B5EF4-FFF2-40B4-BE49-F238E27FC236}">
                    <a16:creationId xmlns:a16="http://schemas.microsoft.com/office/drawing/2014/main" id="{3921A820-6C13-4440-BC9D-AD90A57733CE}"/>
                  </a:ext>
                </a:extLst>
              </p:cNvPr>
              <p:cNvGrpSpPr/>
              <p:nvPr/>
            </p:nvGrpSpPr>
            <p:grpSpPr>
              <a:xfrm>
                <a:off x="1537695" y="1481701"/>
                <a:ext cx="3136229" cy="5068111"/>
                <a:chOff x="3022747" y="807681"/>
                <a:chExt cx="3424465" cy="5555122"/>
              </a:xfrm>
            </p:grpSpPr>
            <p:grpSp>
              <p:nvGrpSpPr>
                <p:cNvPr id="86" name="群組 85">
                  <a:extLst>
                    <a:ext uri="{FF2B5EF4-FFF2-40B4-BE49-F238E27FC236}">
                      <a16:creationId xmlns:a16="http://schemas.microsoft.com/office/drawing/2014/main" id="{00296E1F-FBF1-49E1-8A0C-45EE22FCFD9D}"/>
                    </a:ext>
                  </a:extLst>
                </p:cNvPr>
                <p:cNvGrpSpPr/>
                <p:nvPr/>
              </p:nvGrpSpPr>
              <p:grpSpPr>
                <a:xfrm>
                  <a:off x="3022747" y="807681"/>
                  <a:ext cx="3424465" cy="5555122"/>
                  <a:chOff x="1377160" y="799791"/>
                  <a:chExt cx="3424465" cy="5555122"/>
                </a:xfrm>
              </p:grpSpPr>
              <p:pic>
                <p:nvPicPr>
                  <p:cNvPr id="89" name="圖片 88">
                    <a:extLst>
                      <a:ext uri="{FF2B5EF4-FFF2-40B4-BE49-F238E27FC236}">
                        <a16:creationId xmlns:a16="http://schemas.microsoft.com/office/drawing/2014/main" id="{7DCB1A05-8970-443A-B5E1-0C0351172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90" name="文字方塊 89">
                    <a:extLst>
                      <a:ext uri="{FF2B5EF4-FFF2-40B4-BE49-F238E27FC236}">
                        <a16:creationId xmlns:a16="http://schemas.microsoft.com/office/drawing/2014/main" id="{C155ACFB-B0D4-48FB-85CE-435F4C16170D}"/>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91" name="文字方塊 90">
                    <a:extLst>
                      <a:ext uri="{FF2B5EF4-FFF2-40B4-BE49-F238E27FC236}">
                        <a16:creationId xmlns:a16="http://schemas.microsoft.com/office/drawing/2014/main" id="{693D448E-C43D-4C4B-B96B-4CED1AD63E98}"/>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92" name="圖片 91">
                    <a:extLst>
                      <a:ext uri="{FF2B5EF4-FFF2-40B4-BE49-F238E27FC236}">
                        <a16:creationId xmlns:a16="http://schemas.microsoft.com/office/drawing/2014/main" id="{8C3CA9C7-38E0-4DCC-80C5-1625CCBEAB25}"/>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93" name="文字方塊 92">
                    <a:extLst>
                      <a:ext uri="{FF2B5EF4-FFF2-40B4-BE49-F238E27FC236}">
                        <a16:creationId xmlns:a16="http://schemas.microsoft.com/office/drawing/2014/main" id="{155BD581-B49A-49B6-AD89-2543EEB971F0}"/>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87" name="矩形 86">
                  <a:extLst>
                    <a:ext uri="{FF2B5EF4-FFF2-40B4-BE49-F238E27FC236}">
                      <a16:creationId xmlns:a16="http://schemas.microsoft.com/office/drawing/2014/main" id="{EDD62DED-81B7-42A3-A78E-E56D3AD6E847}"/>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8" name="文字方塊 87">
                  <a:extLst>
                    <a:ext uri="{FF2B5EF4-FFF2-40B4-BE49-F238E27FC236}">
                      <a16:creationId xmlns:a16="http://schemas.microsoft.com/office/drawing/2014/main" id="{C81139FC-2062-4D6F-B5FB-1A5B14A176AA}"/>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85" name="圖片 84">
                <a:extLst>
                  <a:ext uri="{FF2B5EF4-FFF2-40B4-BE49-F238E27FC236}">
                    <a16:creationId xmlns:a16="http://schemas.microsoft.com/office/drawing/2014/main" id="{403E3C8A-DCE6-4485-9B1E-2819271EE945}"/>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83" name="圖片 82">
              <a:extLst>
                <a:ext uri="{FF2B5EF4-FFF2-40B4-BE49-F238E27FC236}">
                  <a16:creationId xmlns:a16="http://schemas.microsoft.com/office/drawing/2014/main" id="{6DAC8D35-A56A-4554-84F3-A5F34033AD9A}"/>
                </a:ext>
              </a:extLst>
            </p:cNvPr>
            <p:cNvPicPr>
              <a:picLocks noChangeAspect="1"/>
            </p:cNvPicPr>
            <p:nvPr/>
          </p:nvPicPr>
          <p:blipFill>
            <a:blip r:embed="rId13"/>
            <a:stretch>
              <a:fillRect/>
            </a:stretch>
          </p:blipFill>
          <p:spPr>
            <a:xfrm>
              <a:off x="6301887" y="1214440"/>
              <a:ext cx="2541869" cy="4952781"/>
            </a:xfrm>
            <a:prstGeom prst="rect">
              <a:avLst/>
            </a:prstGeom>
          </p:spPr>
        </p:pic>
      </p:grpSp>
      <p:cxnSp>
        <p:nvCxnSpPr>
          <p:cNvPr id="94" name="直線單箭頭接點 93">
            <a:extLst>
              <a:ext uri="{FF2B5EF4-FFF2-40B4-BE49-F238E27FC236}">
                <a16:creationId xmlns:a16="http://schemas.microsoft.com/office/drawing/2014/main" id="{FFE8B659-3F1D-4C64-81B3-2889C1AD3778}"/>
              </a:ext>
            </a:extLst>
          </p:cNvPr>
          <p:cNvCxnSpPr>
            <a:cxnSpLocks/>
          </p:cNvCxnSpPr>
          <p:nvPr/>
        </p:nvCxnSpPr>
        <p:spPr>
          <a:xfrm>
            <a:off x="6089640" y="5352419"/>
            <a:ext cx="2022514"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95" name="群組 94">
            <a:extLst>
              <a:ext uri="{FF2B5EF4-FFF2-40B4-BE49-F238E27FC236}">
                <a16:creationId xmlns:a16="http://schemas.microsoft.com/office/drawing/2014/main" id="{1A7D997C-ADD8-4A51-AD4D-4F4741A7D924}"/>
              </a:ext>
            </a:extLst>
          </p:cNvPr>
          <p:cNvGrpSpPr/>
          <p:nvPr/>
        </p:nvGrpSpPr>
        <p:grpSpPr>
          <a:xfrm>
            <a:off x="779964" y="1029019"/>
            <a:ext cx="3631072" cy="5640994"/>
            <a:chOff x="-1568610" y="526226"/>
            <a:chExt cx="3631072" cy="5640994"/>
          </a:xfrm>
        </p:grpSpPr>
        <p:grpSp>
          <p:nvGrpSpPr>
            <p:cNvPr id="96" name="群組 95">
              <a:extLst>
                <a:ext uri="{FF2B5EF4-FFF2-40B4-BE49-F238E27FC236}">
                  <a16:creationId xmlns:a16="http://schemas.microsoft.com/office/drawing/2014/main" id="{750962BB-98DE-4987-AF61-ED9A6F1C5452}"/>
                </a:ext>
              </a:extLst>
            </p:cNvPr>
            <p:cNvGrpSpPr/>
            <p:nvPr/>
          </p:nvGrpSpPr>
          <p:grpSpPr>
            <a:xfrm>
              <a:off x="-1568610" y="526226"/>
              <a:ext cx="3631072" cy="5640994"/>
              <a:chOff x="1537695" y="1481701"/>
              <a:chExt cx="3136229" cy="5068111"/>
            </a:xfrm>
          </p:grpSpPr>
          <p:grpSp>
            <p:nvGrpSpPr>
              <p:cNvPr id="136" name="群組 135">
                <a:extLst>
                  <a:ext uri="{FF2B5EF4-FFF2-40B4-BE49-F238E27FC236}">
                    <a16:creationId xmlns:a16="http://schemas.microsoft.com/office/drawing/2014/main" id="{64703BAD-207C-40C5-8B11-FE5D5CE394F5}"/>
                  </a:ext>
                </a:extLst>
              </p:cNvPr>
              <p:cNvGrpSpPr/>
              <p:nvPr/>
            </p:nvGrpSpPr>
            <p:grpSpPr>
              <a:xfrm>
                <a:off x="1537695" y="1481701"/>
                <a:ext cx="3136229" cy="5068111"/>
                <a:chOff x="3022747" y="807681"/>
                <a:chExt cx="3424465" cy="5555122"/>
              </a:xfrm>
            </p:grpSpPr>
            <p:grpSp>
              <p:nvGrpSpPr>
                <p:cNvPr id="138" name="群組 137">
                  <a:extLst>
                    <a:ext uri="{FF2B5EF4-FFF2-40B4-BE49-F238E27FC236}">
                      <a16:creationId xmlns:a16="http://schemas.microsoft.com/office/drawing/2014/main" id="{127D8A94-9B08-4A0A-8D1D-54C1FE4C7B0A}"/>
                    </a:ext>
                  </a:extLst>
                </p:cNvPr>
                <p:cNvGrpSpPr/>
                <p:nvPr/>
              </p:nvGrpSpPr>
              <p:grpSpPr>
                <a:xfrm>
                  <a:off x="3022747" y="807681"/>
                  <a:ext cx="3424465" cy="5555122"/>
                  <a:chOff x="1377160" y="799791"/>
                  <a:chExt cx="3424465" cy="5555122"/>
                </a:xfrm>
              </p:grpSpPr>
              <p:pic>
                <p:nvPicPr>
                  <p:cNvPr id="141" name="圖片 140">
                    <a:extLst>
                      <a:ext uri="{FF2B5EF4-FFF2-40B4-BE49-F238E27FC236}">
                        <a16:creationId xmlns:a16="http://schemas.microsoft.com/office/drawing/2014/main" id="{02D66FB0-4EFE-430A-AAB5-4AC59B93FE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42" name="文字方塊 141">
                    <a:extLst>
                      <a:ext uri="{FF2B5EF4-FFF2-40B4-BE49-F238E27FC236}">
                        <a16:creationId xmlns:a16="http://schemas.microsoft.com/office/drawing/2014/main" id="{B0D45CB7-8087-41C3-8631-DF38C97A57A2}"/>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43" name="文字方塊 142">
                    <a:extLst>
                      <a:ext uri="{FF2B5EF4-FFF2-40B4-BE49-F238E27FC236}">
                        <a16:creationId xmlns:a16="http://schemas.microsoft.com/office/drawing/2014/main" id="{186E344E-8D1F-416E-B439-E9564E0B8D19}"/>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44" name="圖片 143">
                    <a:extLst>
                      <a:ext uri="{FF2B5EF4-FFF2-40B4-BE49-F238E27FC236}">
                        <a16:creationId xmlns:a16="http://schemas.microsoft.com/office/drawing/2014/main" id="{3526025B-E60B-4232-BA7D-640A90D0E310}"/>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45" name="文字方塊 144">
                    <a:extLst>
                      <a:ext uri="{FF2B5EF4-FFF2-40B4-BE49-F238E27FC236}">
                        <a16:creationId xmlns:a16="http://schemas.microsoft.com/office/drawing/2014/main" id="{6FCBCC7C-E35D-4E34-9455-A25572CA109B}"/>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39" name="矩形 138">
                  <a:extLst>
                    <a:ext uri="{FF2B5EF4-FFF2-40B4-BE49-F238E27FC236}">
                      <a16:creationId xmlns:a16="http://schemas.microsoft.com/office/drawing/2014/main" id="{44207005-B5C0-45BA-B144-DA9B7509C08E}"/>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0" name="文字方塊 139">
                  <a:extLst>
                    <a:ext uri="{FF2B5EF4-FFF2-40B4-BE49-F238E27FC236}">
                      <a16:creationId xmlns:a16="http://schemas.microsoft.com/office/drawing/2014/main" id="{FB0486B2-28E6-4C51-9E7B-57F602E91BF9}"/>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37" name="圖片 136">
                <a:extLst>
                  <a:ext uri="{FF2B5EF4-FFF2-40B4-BE49-F238E27FC236}">
                    <a16:creationId xmlns:a16="http://schemas.microsoft.com/office/drawing/2014/main" id="{6DD0AB31-3DD1-4C94-9E3C-36AD5CF1A026}"/>
                  </a:ext>
                </a:extLst>
              </p:cNvPr>
              <p:cNvPicPr>
                <a:picLocks noChangeAspect="1"/>
              </p:cNvPicPr>
              <p:nvPr/>
            </p:nvPicPr>
            <p:blipFill>
              <a:blip r:embed="rId12"/>
              <a:stretch>
                <a:fillRect/>
              </a:stretch>
            </p:blipFill>
            <p:spPr>
              <a:xfrm>
                <a:off x="2003307" y="1643897"/>
                <a:ext cx="2205004" cy="4487396"/>
              </a:xfrm>
              <a:prstGeom prst="rect">
                <a:avLst/>
              </a:prstGeom>
            </p:spPr>
          </p:pic>
        </p:grpSp>
        <p:sp>
          <p:nvSpPr>
            <p:cNvPr id="97" name="矩形 96">
              <a:extLst>
                <a:ext uri="{FF2B5EF4-FFF2-40B4-BE49-F238E27FC236}">
                  <a16:creationId xmlns:a16="http://schemas.microsoft.com/office/drawing/2014/main" id="{9E6FB20A-0A57-4682-9747-4E9C24854A7A}"/>
                </a:ext>
              </a:extLst>
            </p:cNvPr>
            <p:cNvSpPr/>
            <p:nvPr/>
          </p:nvSpPr>
          <p:spPr>
            <a:xfrm>
              <a:off x="-891315" y="4622366"/>
              <a:ext cx="2032853" cy="340814"/>
            </a:xfrm>
            <a:prstGeom prst="rect">
              <a:avLst/>
            </a:prstGeom>
            <a:solidFill>
              <a:srgbClr val="1F1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98" name="圖片 97">
              <a:extLst>
                <a:ext uri="{FF2B5EF4-FFF2-40B4-BE49-F238E27FC236}">
                  <a16:creationId xmlns:a16="http://schemas.microsoft.com/office/drawing/2014/main" id="{20E81095-EE60-4B86-A01D-5EA6DC1F65F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895815" y="4598765"/>
              <a:ext cx="648043" cy="339555"/>
            </a:xfrm>
            <a:prstGeom prst="rect">
              <a:avLst/>
            </a:prstGeom>
          </p:spPr>
        </p:pic>
        <p:sp>
          <p:nvSpPr>
            <p:cNvPr id="99" name="矩形 98">
              <a:extLst>
                <a:ext uri="{FF2B5EF4-FFF2-40B4-BE49-F238E27FC236}">
                  <a16:creationId xmlns:a16="http://schemas.microsoft.com/office/drawing/2014/main" id="{08B39DEA-A45D-4201-BAC7-1B07770E7191}"/>
                </a:ext>
              </a:extLst>
            </p:cNvPr>
            <p:cNvSpPr/>
            <p:nvPr/>
          </p:nvSpPr>
          <p:spPr>
            <a:xfrm>
              <a:off x="-734633" y="4645238"/>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00" name="圖片 99">
              <a:extLst>
                <a:ext uri="{FF2B5EF4-FFF2-40B4-BE49-F238E27FC236}">
                  <a16:creationId xmlns:a16="http://schemas.microsoft.com/office/drawing/2014/main" id="{97925512-5310-40BF-88C4-7764B4609BE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104701" y="4599836"/>
              <a:ext cx="648043" cy="339555"/>
            </a:xfrm>
            <a:prstGeom prst="rect">
              <a:avLst/>
            </a:prstGeom>
          </p:spPr>
        </p:pic>
        <p:pic>
          <p:nvPicPr>
            <p:cNvPr id="101" name="圖片 100">
              <a:extLst>
                <a:ext uri="{FF2B5EF4-FFF2-40B4-BE49-F238E27FC236}">
                  <a16:creationId xmlns:a16="http://schemas.microsoft.com/office/drawing/2014/main" id="{54AFD9BC-C1DA-461C-BAF6-8D994B533F2F}"/>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72250" b="77304" l="25080" r="73633">
                          <a14:foregroundMark x1="25080" y1="74827" x2="33923" y2="76611"/>
                        </a14:backgroundRemoval>
                      </a14:imgEffect>
                    </a14:imgLayer>
                  </a14:imgProps>
                </a:ext>
                <a:ext uri="{28A0092B-C50C-407E-A947-70E740481C1C}">
                  <a14:useLocalDpi xmlns:a14="http://schemas.microsoft.com/office/drawing/2010/main" val="0"/>
                </a:ext>
              </a:extLst>
            </a:blip>
            <a:srcRect l="22485" t="72839" r="53076" b="21855"/>
            <a:stretch/>
          </p:blipFill>
          <p:spPr>
            <a:xfrm>
              <a:off x="702781" y="4596382"/>
              <a:ext cx="648043" cy="339555"/>
            </a:xfrm>
            <a:prstGeom prst="rect">
              <a:avLst/>
            </a:prstGeom>
          </p:spPr>
        </p:pic>
        <p:sp>
          <p:nvSpPr>
            <p:cNvPr id="102" name="矩形 101">
              <a:extLst>
                <a:ext uri="{FF2B5EF4-FFF2-40B4-BE49-F238E27FC236}">
                  <a16:creationId xmlns:a16="http://schemas.microsoft.com/office/drawing/2014/main" id="{ADB57E2E-6454-4A7B-8795-97880E9EABB0}"/>
                </a:ext>
              </a:extLst>
            </p:cNvPr>
            <p:cNvSpPr/>
            <p:nvPr/>
          </p:nvSpPr>
          <p:spPr>
            <a:xfrm>
              <a:off x="61430" y="4703873"/>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8C39321C-B63C-4B66-814B-99F1A3123043}"/>
                </a:ext>
              </a:extLst>
            </p:cNvPr>
            <p:cNvSpPr/>
            <p:nvPr/>
          </p:nvSpPr>
          <p:spPr>
            <a:xfrm>
              <a:off x="852861" y="4668794"/>
              <a:ext cx="355600" cy="177800"/>
            </a:xfrm>
            <a:prstGeom prst="rect">
              <a:avLst/>
            </a:prstGeom>
            <a:solidFill>
              <a:srgbClr val="DAB0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文字方塊 103">
              <a:extLst>
                <a:ext uri="{FF2B5EF4-FFF2-40B4-BE49-F238E27FC236}">
                  <a16:creationId xmlns:a16="http://schemas.microsoft.com/office/drawing/2014/main" id="{AD27F81C-AD46-4AA1-B909-F9BDF66687E4}"/>
                </a:ext>
              </a:extLst>
            </p:cNvPr>
            <p:cNvSpPr txBox="1"/>
            <p:nvPr/>
          </p:nvSpPr>
          <p:spPr>
            <a:xfrm>
              <a:off x="775655" y="4649494"/>
              <a:ext cx="51380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豐存股</a:t>
              </a:r>
            </a:p>
          </p:txBody>
        </p:sp>
        <p:sp>
          <p:nvSpPr>
            <p:cNvPr id="105" name="文字方塊 104">
              <a:extLst>
                <a:ext uri="{FF2B5EF4-FFF2-40B4-BE49-F238E27FC236}">
                  <a16:creationId xmlns:a16="http://schemas.microsoft.com/office/drawing/2014/main" id="{E8DD7323-79F8-46FA-9A37-0AD0370C6EF7}"/>
                </a:ext>
              </a:extLst>
            </p:cNvPr>
            <p:cNvSpPr txBox="1"/>
            <p:nvPr/>
          </p:nvSpPr>
          <p:spPr>
            <a:xfrm>
              <a:off x="-122200" y="4660484"/>
              <a:ext cx="695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證期權下單</a:t>
              </a:r>
            </a:p>
          </p:txBody>
        </p:sp>
        <p:sp>
          <p:nvSpPr>
            <p:cNvPr id="106" name="文字方塊 105">
              <a:extLst>
                <a:ext uri="{FF2B5EF4-FFF2-40B4-BE49-F238E27FC236}">
                  <a16:creationId xmlns:a16="http://schemas.microsoft.com/office/drawing/2014/main" id="{2A556010-5BC8-4789-973D-BBFC41F7232B}"/>
                </a:ext>
              </a:extLst>
            </p:cNvPr>
            <p:cNvSpPr txBox="1"/>
            <p:nvPr/>
          </p:nvSpPr>
          <p:spPr>
            <a:xfrm>
              <a:off x="-919797" y="4665235"/>
              <a:ext cx="6954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 b="1" i="0" u="none" strike="noStrike" kern="1200" cap="none" spc="0" normalizeH="0" baseline="0" noProof="0" dirty="0">
                  <a:ln>
                    <a:noFill/>
                  </a:ln>
                  <a:solidFill>
                    <a:srgbClr val="955116"/>
                  </a:solidFill>
                  <a:effectLst/>
                  <a:uLnTx/>
                  <a:uFillTx/>
                  <a:latin typeface="微軟正黑體" panose="020B0604030504040204" pitchFamily="34" charset="-120"/>
                  <a:ea typeface="微軟正黑體" panose="020B0604030504040204" pitchFamily="34" charset="-120"/>
                  <a:cs typeface="+mn-cs"/>
                </a:rPr>
                <a:t>證券損益</a:t>
              </a:r>
            </a:p>
          </p:txBody>
        </p:sp>
      </p:grpSp>
      <p:sp>
        <p:nvSpPr>
          <p:cNvPr id="146" name="矩形 145">
            <a:extLst>
              <a:ext uri="{FF2B5EF4-FFF2-40B4-BE49-F238E27FC236}">
                <a16:creationId xmlns:a16="http://schemas.microsoft.com/office/drawing/2014/main" id="{A9DB5798-F3B4-48C8-92E4-2B4F34678910}"/>
              </a:ext>
            </a:extLst>
          </p:cNvPr>
          <p:cNvSpPr/>
          <p:nvPr/>
        </p:nvSpPr>
        <p:spPr>
          <a:xfrm>
            <a:off x="2947083" y="5055315"/>
            <a:ext cx="856586" cy="4106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7" name="矩形 146">
            <a:extLst>
              <a:ext uri="{FF2B5EF4-FFF2-40B4-BE49-F238E27FC236}">
                <a16:creationId xmlns:a16="http://schemas.microsoft.com/office/drawing/2014/main" id="{F048365A-241B-442C-A7FF-D03672813BD3}"/>
              </a:ext>
            </a:extLst>
          </p:cNvPr>
          <p:cNvSpPr/>
          <p:nvPr/>
        </p:nvSpPr>
        <p:spPr>
          <a:xfrm>
            <a:off x="5044362" y="5036259"/>
            <a:ext cx="1045278" cy="3408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148" name="接點: 肘形 147">
            <a:extLst>
              <a:ext uri="{FF2B5EF4-FFF2-40B4-BE49-F238E27FC236}">
                <a16:creationId xmlns:a16="http://schemas.microsoft.com/office/drawing/2014/main" id="{9FDC5A28-C848-4E44-9E7C-099118887047}"/>
              </a:ext>
            </a:extLst>
          </p:cNvPr>
          <p:cNvCxnSpPr>
            <a:cxnSpLocks/>
            <a:stCxn id="146" idx="2"/>
            <a:endCxn id="147" idx="2"/>
          </p:cNvCxnSpPr>
          <p:nvPr/>
        </p:nvCxnSpPr>
        <p:spPr>
          <a:xfrm rot="5400000" flipH="1" flipV="1">
            <a:off x="4426738" y="4325710"/>
            <a:ext cx="88900" cy="2191625"/>
          </a:xfrm>
          <a:prstGeom prst="bentConnector3">
            <a:avLst>
              <a:gd name="adj1" fmla="val -25714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49" name="群組 148">
            <a:extLst>
              <a:ext uri="{FF2B5EF4-FFF2-40B4-BE49-F238E27FC236}">
                <a16:creationId xmlns:a16="http://schemas.microsoft.com/office/drawing/2014/main" id="{C7A74E7E-D569-492C-858C-F4A5CFD2BD0D}"/>
              </a:ext>
            </a:extLst>
          </p:cNvPr>
          <p:cNvGrpSpPr/>
          <p:nvPr/>
        </p:nvGrpSpPr>
        <p:grpSpPr>
          <a:xfrm>
            <a:off x="7747393" y="1026191"/>
            <a:ext cx="3631072" cy="5640994"/>
            <a:chOff x="7893158" y="1026191"/>
            <a:chExt cx="3631072" cy="5640994"/>
          </a:xfrm>
        </p:grpSpPr>
        <p:grpSp>
          <p:nvGrpSpPr>
            <p:cNvPr id="150" name="群組 149">
              <a:extLst>
                <a:ext uri="{FF2B5EF4-FFF2-40B4-BE49-F238E27FC236}">
                  <a16:creationId xmlns:a16="http://schemas.microsoft.com/office/drawing/2014/main" id="{FF57EFF9-CA25-4385-8110-C113306A139F}"/>
                </a:ext>
              </a:extLst>
            </p:cNvPr>
            <p:cNvGrpSpPr/>
            <p:nvPr/>
          </p:nvGrpSpPr>
          <p:grpSpPr>
            <a:xfrm>
              <a:off x="7893158" y="1026191"/>
              <a:ext cx="3631072" cy="5640994"/>
              <a:chOff x="1537695" y="1481701"/>
              <a:chExt cx="3136229" cy="5068111"/>
            </a:xfrm>
          </p:grpSpPr>
          <p:grpSp>
            <p:nvGrpSpPr>
              <p:cNvPr id="153" name="群組 152">
                <a:extLst>
                  <a:ext uri="{FF2B5EF4-FFF2-40B4-BE49-F238E27FC236}">
                    <a16:creationId xmlns:a16="http://schemas.microsoft.com/office/drawing/2014/main" id="{C1D38287-228C-4119-A804-58BC677575CD}"/>
                  </a:ext>
                </a:extLst>
              </p:cNvPr>
              <p:cNvGrpSpPr/>
              <p:nvPr/>
            </p:nvGrpSpPr>
            <p:grpSpPr>
              <a:xfrm>
                <a:off x="1537695" y="1481701"/>
                <a:ext cx="3136229" cy="5068111"/>
                <a:chOff x="3022747" y="807681"/>
                <a:chExt cx="3424465" cy="5555122"/>
              </a:xfrm>
            </p:grpSpPr>
            <p:grpSp>
              <p:nvGrpSpPr>
                <p:cNvPr id="155" name="群組 154">
                  <a:extLst>
                    <a:ext uri="{FF2B5EF4-FFF2-40B4-BE49-F238E27FC236}">
                      <a16:creationId xmlns:a16="http://schemas.microsoft.com/office/drawing/2014/main" id="{733552D5-57D3-40CE-870D-C48399A2B064}"/>
                    </a:ext>
                  </a:extLst>
                </p:cNvPr>
                <p:cNvGrpSpPr/>
                <p:nvPr/>
              </p:nvGrpSpPr>
              <p:grpSpPr>
                <a:xfrm>
                  <a:off x="3022747" y="807681"/>
                  <a:ext cx="3424465" cy="5555122"/>
                  <a:chOff x="1377160" y="799791"/>
                  <a:chExt cx="3424465" cy="5555122"/>
                </a:xfrm>
              </p:grpSpPr>
              <p:pic>
                <p:nvPicPr>
                  <p:cNvPr id="158" name="圖片 157">
                    <a:extLst>
                      <a:ext uri="{FF2B5EF4-FFF2-40B4-BE49-F238E27FC236}">
                        <a16:creationId xmlns:a16="http://schemas.microsoft.com/office/drawing/2014/main" id="{26A077F7-1E6D-4375-B2F4-6833F0FBF8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160" y="799791"/>
                    <a:ext cx="3424465" cy="5555122"/>
                  </a:xfrm>
                  <a:prstGeom prst="rect">
                    <a:avLst/>
                  </a:prstGeom>
                </p:spPr>
              </p:pic>
              <p:sp>
                <p:nvSpPr>
                  <p:cNvPr id="159" name="文字方塊 158">
                    <a:extLst>
                      <a:ext uri="{FF2B5EF4-FFF2-40B4-BE49-F238E27FC236}">
                        <a16:creationId xmlns:a16="http://schemas.microsoft.com/office/drawing/2014/main" id="{17BDB0CE-38B6-4525-93EE-B3F3FF9A07C5}"/>
                      </a:ext>
                    </a:extLst>
                  </p:cNvPr>
                  <p:cNvSpPr txBox="1"/>
                  <p:nvPr/>
                </p:nvSpPr>
                <p:spPr>
                  <a:xfrm>
                    <a:off x="3848798" y="2584414"/>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sp>
                <p:nvSpPr>
                  <p:cNvPr id="160" name="文字方塊 159">
                    <a:extLst>
                      <a:ext uri="{FF2B5EF4-FFF2-40B4-BE49-F238E27FC236}">
                        <a16:creationId xmlns:a16="http://schemas.microsoft.com/office/drawing/2014/main" id="{9BEDEDF1-2309-4F38-9FE4-EB44F161C57C}"/>
                      </a:ext>
                    </a:extLst>
                  </p:cNvPr>
                  <p:cNvSpPr txBox="1"/>
                  <p:nvPr/>
                </p:nvSpPr>
                <p:spPr>
                  <a:xfrm rot="10800000">
                    <a:off x="1377160" y="2576499"/>
                    <a:ext cx="702860" cy="2849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srgbClr val="B58A5F"/>
                      </a:solidFill>
                      <a:effectLst/>
                      <a:uLnTx/>
                      <a:uFillTx/>
                      <a:latin typeface="微軟正黑體" panose="020B0604030504040204" pitchFamily="34" charset="-120"/>
                      <a:ea typeface="微軟正黑體" panose="020B0604030504040204" pitchFamily="34" charset="-120"/>
                      <a:cs typeface="+mn-cs"/>
                    </a:endParaRPr>
                  </a:p>
                </p:txBody>
              </p:sp>
              <p:pic>
                <p:nvPicPr>
                  <p:cNvPr id="161" name="圖片 160">
                    <a:extLst>
                      <a:ext uri="{FF2B5EF4-FFF2-40B4-BE49-F238E27FC236}">
                        <a16:creationId xmlns:a16="http://schemas.microsoft.com/office/drawing/2014/main" id="{78ECF097-1BED-412E-B286-17B4B8B948C8}"/>
                      </a:ext>
                    </a:extLst>
                  </p:cNvPr>
                  <p:cNvPicPr>
                    <a:picLocks noChangeAspect="1"/>
                  </p:cNvPicPr>
                  <p:nvPr/>
                </p:nvPicPr>
                <p:blipFill rotWithShape="1">
                  <a:blip r:embed="rId11">
                    <a:extLst>
                      <a:ext uri="{28A0092B-C50C-407E-A947-70E740481C1C}">
                        <a14:useLocalDpi xmlns:a14="http://schemas.microsoft.com/office/drawing/2010/main" val="0"/>
                      </a:ext>
                    </a:extLst>
                  </a:blip>
                  <a:srcRect t="17168" b="1"/>
                  <a:stretch/>
                </p:blipFill>
                <p:spPr>
                  <a:xfrm>
                    <a:off x="2678571" y="2986052"/>
                    <a:ext cx="579146" cy="116986"/>
                  </a:xfrm>
                  <a:prstGeom prst="rect">
                    <a:avLst/>
                  </a:prstGeom>
                </p:spPr>
              </p:pic>
              <p:sp>
                <p:nvSpPr>
                  <p:cNvPr id="162" name="文字方塊 161">
                    <a:extLst>
                      <a:ext uri="{FF2B5EF4-FFF2-40B4-BE49-F238E27FC236}">
                        <a16:creationId xmlns:a16="http://schemas.microsoft.com/office/drawing/2014/main" id="{724FCA3B-9364-49B1-A310-2589E6F1AF71}"/>
                      </a:ext>
                    </a:extLst>
                  </p:cNvPr>
                  <p:cNvSpPr txBox="1"/>
                  <p:nvPr/>
                </p:nvSpPr>
                <p:spPr>
                  <a:xfrm>
                    <a:off x="1937738" y="2902983"/>
                    <a:ext cx="2060812"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srgbClr val="B58A5F"/>
                        </a:solidFill>
                        <a:effectLst/>
                        <a:uLnTx/>
                        <a:uFillTx/>
                        <a:latin typeface="Adobe 繁黑體 Std B" panose="020B0700000000000000" pitchFamily="34" charset="-120"/>
                        <a:ea typeface="Adobe 繁黑體 Std B" panose="020B0700000000000000" pitchFamily="34" charset="-120"/>
                        <a:cs typeface="+mn-cs"/>
                      </a:rPr>
                      <a:t>豐存股</a:t>
                    </a:r>
                    <a:r>
                      <a:rPr kumimoji="0" lang="zh-TW" altLang="en-US" sz="700" b="0" i="0" u="none" strike="noStrike" kern="1200" cap="none" spc="0" normalizeH="0" baseline="0" noProof="0" dirty="0">
                        <a:ln>
                          <a:noFill/>
                        </a:ln>
                        <a:solidFill>
                          <a:prstClr val="black"/>
                        </a:solidFill>
                        <a:effectLst/>
                        <a:uLnTx/>
                        <a:uFillTx/>
                        <a:latin typeface="Adobe 繁黑體 Std B" panose="020B0700000000000000" pitchFamily="34" charset="-120"/>
                        <a:ea typeface="Adobe 繁黑體 Std B" panose="020B0700000000000000" pitchFamily="34" charset="-120"/>
                        <a:cs typeface="+mn-cs"/>
                      </a:rPr>
                      <a:t>投資現值</a:t>
                    </a:r>
                  </a:p>
                </p:txBody>
              </p:sp>
            </p:grpSp>
            <p:sp>
              <p:nvSpPr>
                <p:cNvPr id="156" name="矩形 155">
                  <a:extLst>
                    <a:ext uri="{FF2B5EF4-FFF2-40B4-BE49-F238E27FC236}">
                      <a16:creationId xmlns:a16="http://schemas.microsoft.com/office/drawing/2014/main" id="{B3EA9824-685C-4E22-B70A-5943B8E68950}"/>
                    </a:ext>
                  </a:extLst>
                </p:cNvPr>
                <p:cNvSpPr/>
                <p:nvPr/>
              </p:nvSpPr>
              <p:spPr>
                <a:xfrm>
                  <a:off x="4346218" y="4257352"/>
                  <a:ext cx="520839" cy="1399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7" name="文字方塊 156">
                  <a:extLst>
                    <a:ext uri="{FF2B5EF4-FFF2-40B4-BE49-F238E27FC236}">
                      <a16:creationId xmlns:a16="http://schemas.microsoft.com/office/drawing/2014/main" id="{214B6585-ED12-4CDE-9299-84E9E1A79188}"/>
                    </a:ext>
                  </a:extLst>
                </p:cNvPr>
                <p:cNvSpPr txBox="1"/>
                <p:nvPr/>
              </p:nvSpPr>
              <p:spPr>
                <a:xfrm>
                  <a:off x="3714942" y="4212676"/>
                  <a:ext cx="1797576" cy="23744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50" b="0" i="0" u="none" strike="noStrike" kern="1200" cap="none" spc="0" normalizeH="0" baseline="0" noProof="0" dirty="0">
                      <a:ln>
                        <a:noFill/>
                      </a:ln>
                      <a:solidFill>
                        <a:prstClr val="black">
                          <a:lumMod val="65000"/>
                          <a:lumOff val="35000"/>
                        </a:prstClr>
                      </a:solidFill>
                      <a:effectLst/>
                      <a:uLnTx/>
                      <a:uFillTx/>
                      <a:latin typeface="Calibri" panose="020F0502020204030204"/>
                      <a:ea typeface="新細明體" panose="02020500000000000000" pitchFamily="18" charset="-120"/>
                      <a:cs typeface="+mn-cs"/>
                    </a:rPr>
                    <a:t>熱門存股</a:t>
                  </a:r>
                </a:p>
              </p:txBody>
            </p:sp>
          </p:grpSp>
          <p:pic>
            <p:nvPicPr>
              <p:cNvPr id="154" name="圖片 153">
                <a:extLst>
                  <a:ext uri="{FF2B5EF4-FFF2-40B4-BE49-F238E27FC236}">
                    <a16:creationId xmlns:a16="http://schemas.microsoft.com/office/drawing/2014/main" id="{92A6B34E-D7BE-4F22-85F0-9FC4196D4AC5}"/>
                  </a:ext>
                </a:extLst>
              </p:cNvPr>
              <p:cNvPicPr>
                <a:picLocks noChangeAspect="1"/>
              </p:cNvPicPr>
              <p:nvPr/>
            </p:nvPicPr>
            <p:blipFill>
              <a:blip r:embed="rId12"/>
              <a:stretch>
                <a:fillRect/>
              </a:stretch>
            </p:blipFill>
            <p:spPr>
              <a:xfrm>
                <a:off x="2003307" y="1643897"/>
                <a:ext cx="2205004" cy="4487396"/>
              </a:xfrm>
              <a:prstGeom prst="rect">
                <a:avLst/>
              </a:prstGeom>
            </p:spPr>
          </p:pic>
        </p:grpSp>
        <p:pic>
          <p:nvPicPr>
            <p:cNvPr id="151" name="圖片 150">
              <a:extLst>
                <a:ext uri="{FF2B5EF4-FFF2-40B4-BE49-F238E27FC236}">
                  <a16:creationId xmlns:a16="http://schemas.microsoft.com/office/drawing/2014/main" id="{607DCA3D-FDC5-449C-8C00-791F515BFB3E}"/>
                </a:ext>
              </a:extLst>
            </p:cNvPr>
            <p:cNvPicPr>
              <a:picLocks noChangeAspect="1"/>
            </p:cNvPicPr>
            <p:nvPr/>
          </p:nvPicPr>
          <p:blipFill>
            <a:blip r:embed="rId13"/>
            <a:stretch>
              <a:fillRect/>
            </a:stretch>
          </p:blipFill>
          <p:spPr>
            <a:xfrm>
              <a:off x="8431400" y="1211612"/>
              <a:ext cx="2541869" cy="4952781"/>
            </a:xfrm>
            <a:prstGeom prst="rect">
              <a:avLst/>
            </a:prstGeom>
          </p:spPr>
        </p:pic>
        <p:pic>
          <p:nvPicPr>
            <p:cNvPr id="152" name="圖片 151">
              <a:extLst>
                <a:ext uri="{FF2B5EF4-FFF2-40B4-BE49-F238E27FC236}">
                  <a16:creationId xmlns:a16="http://schemas.microsoft.com/office/drawing/2014/main" id="{E5578E94-B562-4A36-96D8-017E45AADC9E}"/>
                </a:ext>
              </a:extLst>
            </p:cNvPr>
            <p:cNvPicPr>
              <a:picLocks noChangeAspect="1"/>
            </p:cNvPicPr>
            <p:nvPr/>
          </p:nvPicPr>
          <p:blipFill rotWithShape="1">
            <a:blip r:embed="rId16"/>
            <a:srcRect l="16048" t="9441" r="15726" b="8152"/>
            <a:stretch/>
          </p:blipFill>
          <p:spPr>
            <a:xfrm>
              <a:off x="8440147" y="1210665"/>
              <a:ext cx="2550962" cy="4990693"/>
            </a:xfrm>
            <a:prstGeom prst="rect">
              <a:avLst/>
            </a:prstGeom>
          </p:spPr>
        </p:pic>
      </p:grpSp>
      <p:sp>
        <p:nvSpPr>
          <p:cNvPr id="163" name="文字方塊 162">
            <a:extLst>
              <a:ext uri="{FF2B5EF4-FFF2-40B4-BE49-F238E27FC236}">
                <a16:creationId xmlns:a16="http://schemas.microsoft.com/office/drawing/2014/main" id="{C9183BC2-ECC1-4A0B-B41F-085FEACFBD9B}"/>
              </a:ext>
            </a:extLst>
          </p:cNvPr>
          <p:cNvSpPr txBox="1"/>
          <p:nvPr/>
        </p:nvSpPr>
        <p:spPr>
          <a:xfrm>
            <a:off x="4444608" y="5894134"/>
            <a:ext cx="3189968" cy="769441"/>
          </a:xfrm>
          <a:prstGeom prst="rect">
            <a:avLst/>
          </a:prstGeom>
          <a:solidFill>
            <a:srgbClr val="D3A847"/>
          </a:solidFill>
          <a:ln>
            <a:solidFill>
              <a:srgbClr val="D3A847"/>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05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我同意」 </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連結至豐存股網頁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「我不同意」連結至豐存股首頁</a:t>
            </a:r>
            <a:endPar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留存同意記錄（客戶</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ID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IP </a:t>
            </a:r>
            <a:r>
              <a:rPr kumimoji="0" lang="zh-TW" altLang="en-US" sz="11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、日期時間、同意文字記錄）</a:t>
            </a:r>
          </a:p>
        </p:txBody>
      </p:sp>
      <p:sp>
        <p:nvSpPr>
          <p:cNvPr id="164" name="文字方塊 163">
            <a:extLst>
              <a:ext uri="{FF2B5EF4-FFF2-40B4-BE49-F238E27FC236}">
                <a16:creationId xmlns:a16="http://schemas.microsoft.com/office/drawing/2014/main" id="{6FDC4F4E-7504-407C-B484-0FD62BBA19EC}"/>
              </a:ext>
            </a:extLst>
          </p:cNvPr>
          <p:cNvSpPr txBox="1"/>
          <p:nvPr/>
        </p:nvSpPr>
        <p:spPr>
          <a:xfrm>
            <a:off x="8351767" y="6348313"/>
            <a:ext cx="2365656" cy="261610"/>
          </a:xfrm>
          <a:prstGeom prst="rect">
            <a:avLst/>
          </a:prstGeom>
          <a:solidFill>
            <a:srgbClr val="D3A847"/>
          </a:solidFill>
          <a:ln>
            <a:solidFill>
              <a:srgbClr val="D3A847"/>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豐存股顯示</a:t>
            </a:r>
            <a:r>
              <a:rPr kumimoji="0" lang="en-US" altLang="zh-TW"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DAWHO</a:t>
            </a:r>
            <a:r>
              <a:rPr kumimoji="0" lang="zh-TW" altLang="en-US" sz="11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rPr>
              <a:t>會員專屬介面</a:t>
            </a:r>
            <a:endParaRPr kumimoji="0" lang="zh-TW" altLang="en-US" sz="1200" b="0" i="0" u="none" strike="noStrike" kern="1200" cap="none" spc="0" normalizeH="0" baseline="0" noProof="0" dirty="0">
              <a:ln>
                <a:noFill/>
              </a:ln>
              <a:solidFill>
                <a:srgbClr val="FF0000"/>
              </a:solidFill>
              <a:effectLst/>
              <a:uLnTx/>
              <a:uFillTx/>
              <a:latin typeface="微軟正黑體" panose="020B0604030504040204" pitchFamily="34" charset="-120"/>
              <a:ea typeface="微軟正黑體" panose="020B0604030504040204" pitchFamily="34" charset="-120"/>
              <a:cs typeface="+mn-cs"/>
            </a:endParaRPr>
          </a:p>
        </p:txBody>
      </p:sp>
      <p:sp>
        <p:nvSpPr>
          <p:cNvPr id="63" name="文本框 3">
            <a:extLst>
              <a:ext uri="{FF2B5EF4-FFF2-40B4-BE49-F238E27FC236}">
                <a16:creationId xmlns:a16="http://schemas.microsoft.com/office/drawing/2014/main" id="{5606FC66-D786-47B8-B24D-DB89B6E7C846}"/>
              </a:ext>
            </a:extLst>
          </p:cNvPr>
          <p:cNvSpPr txBox="1"/>
          <p:nvPr/>
        </p:nvSpPr>
        <p:spPr>
          <a:xfrm>
            <a:off x="210184" y="230188"/>
            <a:ext cx="5160387"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大戶投資</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整合豐存股交易</a:t>
            </a:r>
          </a:p>
        </p:txBody>
      </p:sp>
      <p:sp>
        <p:nvSpPr>
          <p:cNvPr id="64" name="橢圓 63">
            <a:extLst>
              <a:ext uri="{FF2B5EF4-FFF2-40B4-BE49-F238E27FC236}">
                <a16:creationId xmlns:a16="http://schemas.microsoft.com/office/drawing/2014/main" id="{B0567BC9-3650-4DDB-B627-6E766B336BF8}"/>
              </a:ext>
            </a:extLst>
          </p:cNvPr>
          <p:cNvSpPr/>
          <p:nvPr/>
        </p:nvSpPr>
        <p:spPr>
          <a:xfrm>
            <a:off x="5490949" y="375646"/>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805151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704269" y="774164"/>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6099747" cy="1200329"/>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資產整合</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整合證券資產</a:t>
            </a:r>
          </a:p>
          <a:p>
            <a:pPr lvl="0"/>
            <a:endParaRPr lang="zh-TW"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pic>
        <p:nvPicPr>
          <p:cNvPr id="80" name="圖片 79">
            <a:extLst>
              <a:ext uri="{FF2B5EF4-FFF2-40B4-BE49-F238E27FC236}">
                <a16:creationId xmlns:a16="http://schemas.microsoft.com/office/drawing/2014/main" id="{51748975-AD45-4456-B6EB-50DFF47F1F80}"/>
              </a:ext>
            </a:extLst>
          </p:cNvPr>
          <p:cNvPicPr>
            <a:picLocks noChangeAspect="1"/>
          </p:cNvPicPr>
          <p:nvPr/>
        </p:nvPicPr>
        <p:blipFill>
          <a:blip r:embed="rId10"/>
          <a:stretch>
            <a:fillRect/>
          </a:stretch>
        </p:blipFill>
        <p:spPr>
          <a:xfrm>
            <a:off x="444783" y="992952"/>
            <a:ext cx="3657888" cy="5933095"/>
          </a:xfrm>
          <a:prstGeom prst="rect">
            <a:avLst/>
          </a:prstGeom>
        </p:spPr>
      </p:pic>
      <p:sp>
        <p:nvSpPr>
          <p:cNvPr id="81" name="矩形 80">
            <a:extLst>
              <a:ext uri="{FF2B5EF4-FFF2-40B4-BE49-F238E27FC236}">
                <a16:creationId xmlns:a16="http://schemas.microsoft.com/office/drawing/2014/main" id="{27E38CAE-F8F2-4913-93B3-141A33ED8902}"/>
              </a:ext>
            </a:extLst>
          </p:cNvPr>
          <p:cNvSpPr/>
          <p:nvPr/>
        </p:nvSpPr>
        <p:spPr>
          <a:xfrm>
            <a:off x="2882647" y="3693073"/>
            <a:ext cx="443059" cy="2922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2" name="矩形 81">
            <a:extLst>
              <a:ext uri="{FF2B5EF4-FFF2-40B4-BE49-F238E27FC236}">
                <a16:creationId xmlns:a16="http://schemas.microsoft.com/office/drawing/2014/main" id="{25CE4459-51DF-4B3E-8A5E-2F7D414B3171}"/>
              </a:ext>
            </a:extLst>
          </p:cNvPr>
          <p:cNvSpPr/>
          <p:nvPr/>
        </p:nvSpPr>
        <p:spPr>
          <a:xfrm>
            <a:off x="1592746" y="2742537"/>
            <a:ext cx="1374741" cy="7148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82">
            <a:extLst>
              <a:ext uri="{FF2B5EF4-FFF2-40B4-BE49-F238E27FC236}">
                <a16:creationId xmlns:a16="http://schemas.microsoft.com/office/drawing/2014/main" id="{22D95459-44AE-43A7-B324-7A45D34AAD04}"/>
              </a:ext>
            </a:extLst>
          </p:cNvPr>
          <p:cNvSpPr/>
          <p:nvPr/>
        </p:nvSpPr>
        <p:spPr>
          <a:xfrm>
            <a:off x="1113551" y="5345718"/>
            <a:ext cx="1090366" cy="4322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84" name="圖片 83">
            <a:extLst>
              <a:ext uri="{FF2B5EF4-FFF2-40B4-BE49-F238E27FC236}">
                <a16:creationId xmlns:a16="http://schemas.microsoft.com/office/drawing/2014/main" id="{3930AE4D-C982-435A-A418-61708D1C703C}"/>
              </a:ext>
            </a:extLst>
          </p:cNvPr>
          <p:cNvPicPr>
            <a:picLocks noChangeAspect="1"/>
          </p:cNvPicPr>
          <p:nvPr/>
        </p:nvPicPr>
        <p:blipFill>
          <a:blip r:embed="rId11"/>
          <a:stretch>
            <a:fillRect/>
          </a:stretch>
        </p:blipFill>
        <p:spPr>
          <a:xfrm>
            <a:off x="1018616" y="1563937"/>
            <a:ext cx="2514678" cy="5029357"/>
          </a:xfrm>
          <a:prstGeom prst="rect">
            <a:avLst/>
          </a:prstGeom>
        </p:spPr>
      </p:pic>
      <p:pic>
        <p:nvPicPr>
          <p:cNvPr id="85" name="圖片 84">
            <a:extLst>
              <a:ext uri="{FF2B5EF4-FFF2-40B4-BE49-F238E27FC236}">
                <a16:creationId xmlns:a16="http://schemas.microsoft.com/office/drawing/2014/main" id="{12C78A0E-EF40-41E7-85A7-F7283771FBE2}"/>
              </a:ext>
            </a:extLst>
          </p:cNvPr>
          <p:cNvPicPr>
            <a:picLocks noChangeAspect="1"/>
          </p:cNvPicPr>
          <p:nvPr/>
        </p:nvPicPr>
        <p:blipFill>
          <a:blip r:embed="rId12"/>
          <a:stretch>
            <a:fillRect/>
          </a:stretch>
        </p:blipFill>
        <p:spPr>
          <a:xfrm>
            <a:off x="4630568" y="3914394"/>
            <a:ext cx="3000406" cy="2532453"/>
          </a:xfrm>
          <a:prstGeom prst="rect">
            <a:avLst/>
          </a:prstGeom>
        </p:spPr>
      </p:pic>
      <p:sp>
        <p:nvSpPr>
          <p:cNvPr id="86" name="文字方塊 85">
            <a:extLst>
              <a:ext uri="{FF2B5EF4-FFF2-40B4-BE49-F238E27FC236}">
                <a16:creationId xmlns:a16="http://schemas.microsoft.com/office/drawing/2014/main" id="{A5B68995-4B5D-490D-950D-6848472E7CAC}"/>
              </a:ext>
            </a:extLst>
          </p:cNvPr>
          <p:cNvSpPr txBox="1"/>
          <p:nvPr/>
        </p:nvSpPr>
        <p:spPr>
          <a:xfrm>
            <a:off x="4676150" y="4509551"/>
            <a:ext cx="3048076"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●「總投資現值」為你在本行所有基金、</a:t>
            </a:r>
            <a:r>
              <a:rPr kumimoji="0" lang="en-US" altLang="zh-TW" sz="1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不含在途</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及國內證券</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含在途</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的參考現值加總，。</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7" name="文字方塊 86">
            <a:extLst>
              <a:ext uri="{FF2B5EF4-FFF2-40B4-BE49-F238E27FC236}">
                <a16:creationId xmlns:a16="http://schemas.microsoft.com/office/drawing/2014/main" id="{649EC6EC-AA03-4A4A-8175-7758745CB4D0}"/>
              </a:ext>
            </a:extLst>
          </p:cNvPr>
          <p:cNvSpPr txBox="1"/>
          <p:nvPr/>
        </p:nvSpPr>
        <p:spPr>
          <a:xfrm>
            <a:off x="4676149" y="5407402"/>
            <a:ext cx="2867977" cy="4001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●「總投資金額」為你在本行目前已累積的投入基金、</a:t>
            </a:r>
            <a:r>
              <a:rPr kumimoji="0" lang="en-US" altLang="zh-TW" sz="1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不含在途</a:t>
            </a:r>
            <a:r>
              <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及國內證券</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含在途</a:t>
            </a:r>
            <a:r>
              <a:rPr kumimoji="0" lang="en-US" altLang="zh-TW" sz="1000" b="0"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a:t>
            </a:r>
            <a:r>
              <a:rPr kumimoji="0" lang="zh-TW" altLang="en-US"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金額。</a:t>
            </a:r>
            <a:endParaRPr kumimoji="0" lang="en-US" altLang="zh-TW" sz="1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88" name="文字方塊 87">
            <a:extLst>
              <a:ext uri="{FF2B5EF4-FFF2-40B4-BE49-F238E27FC236}">
                <a16:creationId xmlns:a16="http://schemas.microsoft.com/office/drawing/2014/main" id="{F7F23325-F227-4CDD-8A0B-B5DC32F8BEC2}"/>
              </a:ext>
            </a:extLst>
          </p:cNvPr>
          <p:cNvSpPr txBox="1"/>
          <p:nvPr/>
        </p:nvSpPr>
        <p:spPr>
          <a:xfrm>
            <a:off x="5518674" y="4012913"/>
            <a:ext cx="1224193" cy="276999"/>
          </a:xfrm>
          <a:prstGeom prst="rect">
            <a:avLst/>
          </a:prstGeom>
          <a:solidFill>
            <a:srgbClr val="35312C"/>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投資數值說明</a:t>
            </a:r>
            <a:endParaRPr kumimoji="0" lang="en-US" altLang="zh-TW" sz="12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
        <p:nvSpPr>
          <p:cNvPr id="89" name="矩形 88">
            <a:extLst>
              <a:ext uri="{FF2B5EF4-FFF2-40B4-BE49-F238E27FC236}">
                <a16:creationId xmlns:a16="http://schemas.microsoft.com/office/drawing/2014/main" id="{1C5B0D6C-C61C-493A-AE32-19213037A8B1}"/>
              </a:ext>
            </a:extLst>
          </p:cNvPr>
          <p:cNvSpPr/>
          <p:nvPr/>
        </p:nvSpPr>
        <p:spPr>
          <a:xfrm>
            <a:off x="4630568" y="1725953"/>
            <a:ext cx="6229018" cy="400110"/>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總投資現值</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前一日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基金</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國內證券現值</a:t>
            </a:r>
            <a:endParaRPr kumimoji="0" lang="en-US" altLang="zh-TW"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sp>
        <p:nvSpPr>
          <p:cNvPr id="90" name="矩形 89">
            <a:extLst>
              <a:ext uri="{FF2B5EF4-FFF2-40B4-BE49-F238E27FC236}">
                <a16:creationId xmlns:a16="http://schemas.microsoft.com/office/drawing/2014/main" id="{2A00AE1D-FD38-47EB-9874-E71619787347}"/>
              </a:ext>
            </a:extLst>
          </p:cNvPr>
          <p:cNvSpPr/>
          <p:nvPr/>
        </p:nvSpPr>
        <p:spPr>
          <a:xfrm>
            <a:off x="4634340" y="2912353"/>
            <a:ext cx="6218369" cy="400110"/>
          </a:xfrm>
          <a:prstGeom prst="rect">
            <a:avLst/>
          </a:prstGeom>
          <a:solidFill>
            <a:srgbClr val="D3A847"/>
          </a:solidFill>
          <a:ln w="19050">
            <a:solidFill>
              <a:srgbClr val="D3A847"/>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總投資金額</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前一日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基金</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0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ibrain</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rPr>
              <a:t>國內證券投入本金</a:t>
            </a:r>
            <a:endParaRPr kumimoji="0" lang="en-US" altLang="zh-TW" sz="2000" b="1" i="0" u="none" strike="noStrike" kern="1200" cap="none" spc="0" normalizeH="0" baseline="0" noProof="0" dirty="0">
              <a:ln>
                <a:noFill/>
              </a:ln>
              <a:solidFill>
                <a:srgbClr val="C00000"/>
              </a:solidFill>
              <a:effectLst/>
              <a:uLnTx/>
              <a:uFillTx/>
              <a:latin typeface="微軟正黑體" panose="020B0604030504040204" pitchFamily="34" charset="-120"/>
              <a:ea typeface="微軟正黑體" panose="020B0604030504040204" pitchFamily="34" charset="-120"/>
              <a:cs typeface="+mn-cs"/>
            </a:endParaRPr>
          </a:p>
        </p:txBody>
      </p:sp>
      <p:sp>
        <p:nvSpPr>
          <p:cNvPr id="91" name="矩形 90">
            <a:extLst>
              <a:ext uri="{FF2B5EF4-FFF2-40B4-BE49-F238E27FC236}">
                <a16:creationId xmlns:a16="http://schemas.microsoft.com/office/drawing/2014/main" id="{654B916B-DA3F-40D2-BCF9-01E4471968C3}"/>
              </a:ext>
            </a:extLst>
          </p:cNvPr>
          <p:cNvSpPr/>
          <p:nvPr/>
        </p:nvSpPr>
        <p:spPr>
          <a:xfrm>
            <a:off x="1483114" y="2309001"/>
            <a:ext cx="1484374" cy="767425"/>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2" name="矩形 91">
            <a:extLst>
              <a:ext uri="{FF2B5EF4-FFF2-40B4-BE49-F238E27FC236}">
                <a16:creationId xmlns:a16="http://schemas.microsoft.com/office/drawing/2014/main" id="{397D9312-F52B-468B-AD87-2E05617E8D26}"/>
              </a:ext>
            </a:extLst>
          </p:cNvPr>
          <p:cNvSpPr/>
          <p:nvPr/>
        </p:nvSpPr>
        <p:spPr>
          <a:xfrm>
            <a:off x="1800747" y="3150883"/>
            <a:ext cx="809002" cy="173255"/>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93" name="矩形 92">
            <a:extLst>
              <a:ext uri="{FF2B5EF4-FFF2-40B4-BE49-F238E27FC236}">
                <a16:creationId xmlns:a16="http://schemas.microsoft.com/office/drawing/2014/main" id="{179A111E-1727-452C-8C0C-DB61170103B4}"/>
              </a:ext>
            </a:extLst>
          </p:cNvPr>
          <p:cNvSpPr/>
          <p:nvPr/>
        </p:nvSpPr>
        <p:spPr>
          <a:xfrm>
            <a:off x="2617290" y="3149280"/>
            <a:ext cx="136357" cy="174858"/>
          </a:xfrm>
          <a:prstGeom prst="rect">
            <a:avLst/>
          </a:prstGeom>
          <a:noFill/>
          <a:ln w="19050">
            <a:solidFill>
              <a:srgbClr val="D00F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4" name="接點: 肘形 93">
            <a:extLst>
              <a:ext uri="{FF2B5EF4-FFF2-40B4-BE49-F238E27FC236}">
                <a16:creationId xmlns:a16="http://schemas.microsoft.com/office/drawing/2014/main" id="{7C8493DD-7785-48FE-ACA6-E5F99D14A04A}"/>
              </a:ext>
            </a:extLst>
          </p:cNvPr>
          <p:cNvCxnSpPr>
            <a:stCxn id="91" idx="3"/>
            <a:endCxn id="89" idx="1"/>
          </p:cNvCxnSpPr>
          <p:nvPr/>
        </p:nvCxnSpPr>
        <p:spPr>
          <a:xfrm flipV="1">
            <a:off x="2967488" y="1926008"/>
            <a:ext cx="1663080" cy="766706"/>
          </a:xfrm>
          <a:prstGeom prst="bentConnector3">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B20CC231-F993-48EB-A164-F8F10C804BC3}"/>
              </a:ext>
            </a:extLst>
          </p:cNvPr>
          <p:cNvCxnSpPr>
            <a:cxnSpLocks/>
            <a:stCxn id="93" idx="2"/>
            <a:endCxn id="85" idx="0"/>
          </p:cNvCxnSpPr>
          <p:nvPr/>
        </p:nvCxnSpPr>
        <p:spPr>
          <a:xfrm rot="16200000" flipH="1">
            <a:off x="4112992" y="1896615"/>
            <a:ext cx="590256" cy="3445302"/>
          </a:xfrm>
          <a:prstGeom prst="bentConnector3">
            <a:avLst>
              <a:gd name="adj1" fmla="val 50000"/>
            </a:avLst>
          </a:prstGeom>
          <a:ln w="19050">
            <a:solidFill>
              <a:srgbClr val="D00F2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68DF915A-1B98-4EDF-8576-9B5EFA1AB7B1}"/>
              </a:ext>
            </a:extLst>
          </p:cNvPr>
          <p:cNvCxnSpPr>
            <a:cxnSpLocks/>
          </p:cNvCxnSpPr>
          <p:nvPr/>
        </p:nvCxnSpPr>
        <p:spPr>
          <a:xfrm>
            <a:off x="2212853" y="3109657"/>
            <a:ext cx="2427347" cy="1235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接點 96">
            <a:extLst>
              <a:ext uri="{FF2B5EF4-FFF2-40B4-BE49-F238E27FC236}">
                <a16:creationId xmlns:a16="http://schemas.microsoft.com/office/drawing/2014/main" id="{9BDECCDE-054F-43E1-B77E-CDB3761A19EE}"/>
              </a:ext>
            </a:extLst>
          </p:cNvPr>
          <p:cNvCxnSpPr>
            <a:cxnSpLocks/>
          </p:cNvCxnSpPr>
          <p:nvPr/>
        </p:nvCxnSpPr>
        <p:spPr>
          <a:xfrm>
            <a:off x="2212394" y="3099365"/>
            <a:ext cx="458" cy="53801"/>
          </a:xfrm>
          <a:prstGeom prst="line">
            <a:avLst/>
          </a:prstGeom>
          <a:ln w="19050">
            <a:solidFill>
              <a:srgbClr val="D00F24"/>
            </a:solidFill>
          </a:ln>
        </p:spPr>
        <p:style>
          <a:lnRef idx="1">
            <a:schemeClr val="accent1"/>
          </a:lnRef>
          <a:fillRef idx="0">
            <a:schemeClr val="accent1"/>
          </a:fillRef>
          <a:effectRef idx="0">
            <a:schemeClr val="accent1"/>
          </a:effectRef>
          <a:fontRef idx="minor">
            <a:schemeClr val="tx1"/>
          </a:fontRef>
        </p:style>
      </p:cxnSp>
      <p:sp>
        <p:nvSpPr>
          <p:cNvPr id="26" name="橢圓 25">
            <a:extLst>
              <a:ext uri="{FF2B5EF4-FFF2-40B4-BE49-F238E27FC236}">
                <a16:creationId xmlns:a16="http://schemas.microsoft.com/office/drawing/2014/main" id="{7BD56DB4-2BE3-4AFE-B7E8-E27328BC21BF}"/>
              </a:ext>
            </a:extLst>
          </p:cNvPr>
          <p:cNvSpPr/>
          <p:nvPr/>
        </p:nvSpPr>
        <p:spPr>
          <a:xfrm>
            <a:off x="6318265" y="408304"/>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843499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49945" y="2459172"/>
            <a:ext cx="5810250" cy="5810250"/>
          </a:xfrm>
          <a:prstGeom prst="rect">
            <a:avLst/>
          </a:prstGeom>
        </p:spPr>
      </p:pic>
      <p:sp>
        <p:nvSpPr>
          <p:cNvPr id="64" name="矩形 63">
            <a:extLst>
              <a:ext uri="{FF2B5EF4-FFF2-40B4-BE49-F238E27FC236}">
                <a16:creationId xmlns:a16="http://schemas.microsoft.com/office/drawing/2014/main" id="{07E2907C-EB87-4854-8E35-9BDA3AE7AC94}"/>
              </a:ext>
            </a:extLst>
          </p:cNvPr>
          <p:cNvSpPr/>
          <p:nvPr/>
        </p:nvSpPr>
        <p:spPr>
          <a:xfrm>
            <a:off x="6935040" y="1065219"/>
            <a:ext cx="4475564" cy="4190763"/>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利用</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APP</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一手掌握以下證券相關資訊：</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證券總投資現值及本金</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現股 </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含豐存股</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期貨</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融資</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融資借款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融券淨值</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擔保品總市值</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在途款</a:t>
            </a:r>
            <a:endPar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66" name="矩形 65">
            <a:extLst>
              <a:ext uri="{FF2B5EF4-FFF2-40B4-BE49-F238E27FC236}">
                <a16:creationId xmlns:a16="http://schemas.microsoft.com/office/drawing/2014/main" id="{13716602-90FE-46E6-92C7-BECE7FD1D1A2}"/>
              </a:ext>
            </a:extLst>
          </p:cNvPr>
          <p:cNvSpPr/>
          <p:nvPr/>
        </p:nvSpPr>
        <p:spPr>
          <a:xfrm>
            <a:off x="6938258" y="5666008"/>
            <a:ext cx="3761981" cy="959109"/>
          </a:xfrm>
          <a:prstGeom prst="rect">
            <a:avLst/>
          </a:prstGeom>
          <a:solidFill>
            <a:srgbClr val="D3A847"/>
          </a:solidFill>
          <a:ln w="19050">
            <a:solidFill>
              <a:srgbClr val="D3A847"/>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交易與更細部內容以</a:t>
            </a:r>
            <a:r>
              <a:rPr kumimoji="0" lang="en-US" altLang="zh-TW"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SSO</a:t>
            </a:r>
            <a:r>
              <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外開至證券新理財網</a:t>
            </a:r>
          </a:p>
        </p:txBody>
      </p:sp>
      <p:pic>
        <p:nvPicPr>
          <p:cNvPr id="67" name="圖片 66">
            <a:extLst>
              <a:ext uri="{FF2B5EF4-FFF2-40B4-BE49-F238E27FC236}">
                <a16:creationId xmlns:a16="http://schemas.microsoft.com/office/drawing/2014/main" id="{54423634-ED08-4F8D-BDE9-A10A63D0F946}"/>
              </a:ext>
            </a:extLst>
          </p:cNvPr>
          <p:cNvPicPr>
            <a:picLocks noChangeAspect="1"/>
          </p:cNvPicPr>
          <p:nvPr/>
        </p:nvPicPr>
        <p:blipFill>
          <a:blip r:embed="rId10"/>
          <a:stretch>
            <a:fillRect/>
          </a:stretch>
        </p:blipFill>
        <p:spPr>
          <a:xfrm>
            <a:off x="781396" y="1097108"/>
            <a:ext cx="3657888" cy="5933095"/>
          </a:xfrm>
          <a:prstGeom prst="rect">
            <a:avLst/>
          </a:prstGeom>
        </p:spPr>
      </p:pic>
      <p:cxnSp>
        <p:nvCxnSpPr>
          <p:cNvPr id="68" name="接點: 肘形 67">
            <a:extLst>
              <a:ext uri="{FF2B5EF4-FFF2-40B4-BE49-F238E27FC236}">
                <a16:creationId xmlns:a16="http://schemas.microsoft.com/office/drawing/2014/main" id="{990BF692-6FB9-4181-8AE5-ADA363087B2D}"/>
              </a:ext>
            </a:extLst>
          </p:cNvPr>
          <p:cNvCxnSpPr>
            <a:cxnSpLocks/>
          </p:cNvCxnSpPr>
          <p:nvPr/>
        </p:nvCxnSpPr>
        <p:spPr>
          <a:xfrm flipV="1">
            <a:off x="3662319" y="1097108"/>
            <a:ext cx="3097093" cy="2846236"/>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07057CFD-CF58-412B-8ADC-37929425562C}"/>
              </a:ext>
            </a:extLst>
          </p:cNvPr>
          <p:cNvSpPr/>
          <p:nvPr/>
        </p:nvSpPr>
        <p:spPr>
          <a:xfrm>
            <a:off x="3219260" y="3797229"/>
            <a:ext cx="443059" cy="29223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E1056F24-D966-42DF-BB0E-29425386069F}"/>
              </a:ext>
            </a:extLst>
          </p:cNvPr>
          <p:cNvSpPr/>
          <p:nvPr/>
        </p:nvSpPr>
        <p:spPr>
          <a:xfrm>
            <a:off x="1929359" y="2846693"/>
            <a:ext cx="1374741" cy="7148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1" name="直線接點 70">
            <a:extLst>
              <a:ext uri="{FF2B5EF4-FFF2-40B4-BE49-F238E27FC236}">
                <a16:creationId xmlns:a16="http://schemas.microsoft.com/office/drawing/2014/main" id="{A91DAA56-3235-475D-B0DA-46A5D05EC69B}"/>
              </a:ext>
            </a:extLst>
          </p:cNvPr>
          <p:cNvCxnSpPr>
            <a:cxnSpLocks/>
          </p:cNvCxnSpPr>
          <p:nvPr/>
        </p:nvCxnSpPr>
        <p:spPr>
          <a:xfrm>
            <a:off x="3304100" y="3203340"/>
            <a:ext cx="191364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DDDC11F3-59B9-4775-8995-35F8C336EF06}"/>
              </a:ext>
            </a:extLst>
          </p:cNvPr>
          <p:cNvSpPr/>
          <p:nvPr/>
        </p:nvSpPr>
        <p:spPr>
          <a:xfrm>
            <a:off x="1450164" y="5449874"/>
            <a:ext cx="1090366" cy="43226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73" name="直線單箭頭接點 72">
            <a:extLst>
              <a:ext uri="{FF2B5EF4-FFF2-40B4-BE49-F238E27FC236}">
                <a16:creationId xmlns:a16="http://schemas.microsoft.com/office/drawing/2014/main" id="{2FC9E9F8-DFF2-4BE3-BE19-EEAE8951F2CB}"/>
              </a:ext>
            </a:extLst>
          </p:cNvPr>
          <p:cNvCxnSpPr/>
          <p:nvPr/>
        </p:nvCxnSpPr>
        <p:spPr>
          <a:xfrm>
            <a:off x="2549466" y="5831884"/>
            <a:ext cx="4218882" cy="16497"/>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3">
            <a:extLst>
              <a:ext uri="{FF2B5EF4-FFF2-40B4-BE49-F238E27FC236}">
                <a16:creationId xmlns:a16="http://schemas.microsoft.com/office/drawing/2014/main" id="{03C10C49-F5E8-49B8-907F-7940B5780264}"/>
              </a:ext>
            </a:extLst>
          </p:cNvPr>
          <p:cNvSpPr txBox="1"/>
          <p:nvPr/>
        </p:nvSpPr>
        <p:spPr>
          <a:xfrm>
            <a:off x="210184" y="230188"/>
            <a:ext cx="6099747" cy="1200329"/>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資產整合</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大戶</a:t>
            </a:r>
            <a:r>
              <a:rPr lang="en-US" altLang="zh-TW" sz="2400" b="1" dirty="0">
                <a:solidFill>
                  <a:srgbClr val="FFC000">
                    <a:lumMod val="75000"/>
                  </a:srgbClr>
                </a:solidFill>
                <a:latin typeface="Arial Rounded MT Bold" panose="020F0704030504030204" pitchFamily="34" charset="0"/>
                <a:ea typeface="微软雅黑" panose="020B0503020204020204" pitchFamily="34" charset="-122"/>
              </a:rPr>
              <a:t>APP</a:t>
            </a:r>
            <a:r>
              <a:rPr lang="zh-TW" altLang="en-US" sz="2400" b="1" dirty="0">
                <a:solidFill>
                  <a:srgbClr val="FFC000">
                    <a:lumMod val="75000"/>
                  </a:srgbClr>
                </a:solidFill>
                <a:latin typeface="Arial Rounded MT Bold" panose="020F0704030504030204" pitchFamily="34" charset="0"/>
                <a:ea typeface="微软雅黑" panose="020B0503020204020204" pitchFamily="34" charset="-122"/>
              </a:rPr>
              <a:t>整合證券資產</a:t>
            </a:r>
          </a:p>
          <a:p>
            <a:pPr lvl="0"/>
            <a:endParaRPr lang="zh-TW" altLang="en-US" sz="2400" b="1" dirty="0">
              <a:solidFill>
                <a:srgbClr val="FFC000">
                  <a:lumMod val="75000"/>
                </a:srgbClr>
              </a:solidFill>
              <a:latin typeface="Arial Rounded MT Bold" panose="020F0704030504030204" pitchFamily="34" charset="0"/>
              <a:ea typeface="微软雅黑" panose="020B0503020204020204" pitchFamily="34" charset="-122"/>
            </a:endParaRPr>
          </a:p>
        </p:txBody>
      </p:sp>
      <p:sp>
        <p:nvSpPr>
          <p:cNvPr id="19" name="橢圓 18">
            <a:extLst>
              <a:ext uri="{FF2B5EF4-FFF2-40B4-BE49-F238E27FC236}">
                <a16:creationId xmlns:a16="http://schemas.microsoft.com/office/drawing/2014/main" id="{92BCF040-97EC-4382-BF8D-6B3A0C14AB08}"/>
              </a:ext>
            </a:extLst>
          </p:cNvPr>
          <p:cNvSpPr/>
          <p:nvPr/>
        </p:nvSpPr>
        <p:spPr>
          <a:xfrm>
            <a:off x="6318265" y="375646"/>
            <a:ext cx="548643" cy="559164"/>
          </a:xfrm>
          <a:prstGeom prst="ellipse">
            <a:avLst/>
          </a:prstGeom>
          <a:solidFill>
            <a:srgbClr val="DAB074"/>
          </a:solidFill>
          <a:ln>
            <a:solidFill>
              <a:srgbClr val="DAB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5</a:t>
            </a:r>
            <a:endParaRPr kumimoji="0" lang="zh-TW" altLang="en-US" sz="3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153952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ACA0B1B-6895-4EF5-BF53-6E369F666603}"/>
              </a:ext>
            </a:extLst>
          </p:cNvPr>
          <p:cNvSpPr/>
          <p:nvPr/>
        </p:nvSpPr>
        <p:spPr>
          <a:xfrm>
            <a:off x="0" y="292813"/>
            <a:ext cx="6965587" cy="175364"/>
          </a:xfrm>
          <a:prstGeom prst="rect">
            <a:avLst/>
          </a:prstGeom>
          <a:solidFill>
            <a:srgbClr val="DAB07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 name="表格 1">
            <a:extLst>
              <a:ext uri="{FF2B5EF4-FFF2-40B4-BE49-F238E27FC236}">
                <a16:creationId xmlns:a16="http://schemas.microsoft.com/office/drawing/2014/main" id="{6673DAD7-920F-4898-A6F5-CE5D7CE47F5F}"/>
              </a:ext>
            </a:extLst>
          </p:cNvPr>
          <p:cNvGraphicFramePr>
            <a:graphicFrameLocks noGrp="1"/>
          </p:cNvGraphicFramePr>
          <p:nvPr>
            <p:extLst>
              <p:ext uri="{D42A27DB-BD31-4B8C-83A1-F6EECF244321}">
                <p14:modId xmlns:p14="http://schemas.microsoft.com/office/powerpoint/2010/main" val="3685227664"/>
              </p:ext>
            </p:extLst>
          </p:nvPr>
        </p:nvGraphicFramePr>
        <p:xfrm>
          <a:off x="116263" y="690063"/>
          <a:ext cx="11959473" cy="5699760"/>
        </p:xfrm>
        <a:graphic>
          <a:graphicData uri="http://schemas.openxmlformats.org/drawingml/2006/table">
            <a:tbl>
              <a:tblPr>
                <a:tableStyleId>{5C22544A-7EE6-4342-B048-85BDC9FD1C3A}</a:tableStyleId>
              </a:tblPr>
              <a:tblGrid>
                <a:gridCol w="676104">
                  <a:extLst>
                    <a:ext uri="{9D8B030D-6E8A-4147-A177-3AD203B41FA5}">
                      <a16:colId xmlns:a16="http://schemas.microsoft.com/office/drawing/2014/main" val="4000658709"/>
                    </a:ext>
                  </a:extLst>
                </a:gridCol>
                <a:gridCol w="676104">
                  <a:extLst>
                    <a:ext uri="{9D8B030D-6E8A-4147-A177-3AD203B41FA5}">
                      <a16:colId xmlns:a16="http://schemas.microsoft.com/office/drawing/2014/main" val="1311341182"/>
                    </a:ext>
                  </a:extLst>
                </a:gridCol>
                <a:gridCol w="2332129">
                  <a:extLst>
                    <a:ext uri="{9D8B030D-6E8A-4147-A177-3AD203B41FA5}">
                      <a16:colId xmlns:a16="http://schemas.microsoft.com/office/drawing/2014/main" val="1503098123"/>
                    </a:ext>
                  </a:extLst>
                </a:gridCol>
                <a:gridCol w="2499833">
                  <a:extLst>
                    <a:ext uri="{9D8B030D-6E8A-4147-A177-3AD203B41FA5}">
                      <a16:colId xmlns:a16="http://schemas.microsoft.com/office/drawing/2014/main" val="2615309113"/>
                    </a:ext>
                  </a:extLst>
                </a:gridCol>
                <a:gridCol w="1807607">
                  <a:extLst>
                    <a:ext uri="{9D8B030D-6E8A-4147-A177-3AD203B41FA5}">
                      <a16:colId xmlns:a16="http://schemas.microsoft.com/office/drawing/2014/main" val="1247346306"/>
                    </a:ext>
                  </a:extLst>
                </a:gridCol>
                <a:gridCol w="1526154">
                  <a:extLst>
                    <a:ext uri="{9D8B030D-6E8A-4147-A177-3AD203B41FA5}">
                      <a16:colId xmlns:a16="http://schemas.microsoft.com/office/drawing/2014/main" val="1720307113"/>
                    </a:ext>
                  </a:extLst>
                </a:gridCol>
                <a:gridCol w="2441542">
                  <a:extLst>
                    <a:ext uri="{9D8B030D-6E8A-4147-A177-3AD203B41FA5}">
                      <a16:colId xmlns:a16="http://schemas.microsoft.com/office/drawing/2014/main" val="3949487979"/>
                    </a:ext>
                  </a:extLst>
                </a:gridCol>
              </a:tblGrid>
              <a:tr h="291279">
                <a:tc rowSpan="2" gridSpan="2">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rowSpan="2" hMerge="1">
                  <a:txBody>
                    <a:bodyPr/>
                    <a:lstStyle/>
                    <a:p>
                      <a:pPr algn="ctr"/>
                      <a:endParaRPr lang="zh-TW" altLang="en-US" sz="160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gridSpan="2">
                  <a:txBody>
                    <a:bodyPr/>
                    <a:lstStyle/>
                    <a:p>
                      <a:pPr algn="ctr"/>
                      <a:r>
                        <a:rPr lang="zh-TW" altLang="en-US" sz="1600" b="1" dirty="0">
                          <a:latin typeface="微軟正黑體" panose="020B0604030504040204" pitchFamily="34" charset="-120"/>
                          <a:ea typeface="微軟正黑體" panose="020B0604030504040204" pitchFamily="34" charset="-120"/>
                        </a:rPr>
                        <a:t>一、整合開戶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hMerge="1">
                  <a:txBody>
                    <a:bodyPr/>
                    <a:lstStyle/>
                    <a:p>
                      <a:pPr algn="ctr"/>
                      <a:endParaRPr lang="zh-TW" altLang="en-US" b="1" dirty="0">
                        <a:latin typeface="微軟正黑體" panose="020B0604030504040204" pitchFamily="34" charset="-120"/>
                        <a:ea typeface="微軟正黑體" panose="020B0604030504040204" pitchFamily="34" charset="-120"/>
                      </a:endParaRPr>
                    </a:p>
                  </a:txBody>
                  <a:tcPr anchor="ctr"/>
                </a:tc>
                <a:tc gridSpan="2">
                  <a:txBody>
                    <a:bodyPr/>
                    <a:lstStyle/>
                    <a:p>
                      <a:pPr algn="ctr"/>
                      <a:r>
                        <a:rPr lang="zh-TW" altLang="en-US" sz="1600" b="1" dirty="0">
                          <a:latin typeface="微軟正黑體" panose="020B0604030504040204" pitchFamily="34" charset="-120"/>
                          <a:ea typeface="微軟正黑體" panose="020B0604030504040204" pitchFamily="34" charset="-120"/>
                        </a:rPr>
                        <a:t>二、大戶投資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hMerge="1">
                  <a:txBody>
                    <a:bodyPr/>
                    <a:lstStyle/>
                    <a:p>
                      <a:endParaRPr lang="zh-TW" altLang="en-US"/>
                    </a:p>
                  </a:txBody>
                  <a:tcPr/>
                </a:tc>
                <a:tc rowSpan="2">
                  <a:txBody>
                    <a:bodyPr/>
                    <a:lstStyle/>
                    <a:p>
                      <a:pPr algn="ctr"/>
                      <a:r>
                        <a:rPr lang="zh-TW" altLang="en-US" sz="1600" b="1" dirty="0">
                          <a:latin typeface="微軟正黑體" panose="020B0604030504040204" pitchFamily="34" charset="-120"/>
                          <a:ea typeface="微軟正黑體" panose="020B0604030504040204" pitchFamily="34" charset="-120"/>
                        </a:rPr>
                        <a:t>三、資產整合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extLst>
                  <a:ext uri="{0D108BD9-81ED-4DB2-BD59-A6C34878D82A}">
                    <a16:rowId xmlns:a16="http://schemas.microsoft.com/office/drawing/2014/main" val="3306618900"/>
                  </a:ext>
                </a:extLst>
              </a:tr>
              <a:tr h="314276">
                <a:tc gridSpan="2" vMerge="1">
                  <a:txBody>
                    <a:bodyPr/>
                    <a:lstStyle/>
                    <a:p>
                      <a:endParaRPr lang="zh-TW" altLang="en-US"/>
                    </a:p>
                  </a:txBody>
                  <a:tcPr/>
                </a:tc>
                <a:tc hMerge="1" vMerge="1">
                  <a:txBody>
                    <a:bodyPr/>
                    <a:lstStyle/>
                    <a:p>
                      <a:endParaRPr lang="zh-TW"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600" b="1" dirty="0">
                          <a:latin typeface="微軟正黑體" panose="020B0604030504040204" pitchFamily="34" charset="-120"/>
                          <a:ea typeface="微軟正黑體" panose="020B0604030504040204" pitchFamily="34" charset="-120"/>
                        </a:rPr>
                        <a:t>大戶</a:t>
                      </a:r>
                      <a:r>
                        <a:rPr lang="en-US" altLang="zh-TW" sz="1600" b="1" dirty="0">
                          <a:latin typeface="微軟正黑體" panose="020B0604030504040204" pitchFamily="34" charset="-120"/>
                          <a:ea typeface="微軟正黑體" panose="020B0604030504040204" pitchFamily="34" charset="-120"/>
                        </a:rPr>
                        <a:t>APP</a:t>
                      </a:r>
                      <a:r>
                        <a:rPr lang="zh-TW" altLang="en-US" sz="1600" b="1" dirty="0">
                          <a:latin typeface="微軟正黑體" panose="020B0604030504040204" pitchFamily="34" charset="-120"/>
                          <a:ea typeface="微軟正黑體" panose="020B0604030504040204" pitchFamily="34" charset="-120"/>
                        </a:rPr>
                        <a:t>開立證券戶</a:t>
                      </a:r>
                      <a:endParaRPr lang="zh-CN"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申辦大戶後加開證券戶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證券、期權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豐存股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AB074"/>
                    </a:solidFill>
                  </a:tcPr>
                </a:tc>
                <a:tc vMerge="1">
                  <a:txBody>
                    <a:bodyPr/>
                    <a:lstStyle/>
                    <a:p>
                      <a:endParaRPr lang="zh-TW" altLang="en-US"/>
                    </a:p>
                  </a:txBody>
                  <a:tcPr/>
                </a:tc>
                <a:extLst>
                  <a:ext uri="{0D108BD9-81ED-4DB2-BD59-A6C34878D82A}">
                    <a16:rowId xmlns:a16="http://schemas.microsoft.com/office/drawing/2014/main" val="2399490525"/>
                  </a:ext>
                </a:extLst>
              </a:tr>
              <a:tr h="189771">
                <a:tc gridSpan="2">
                  <a:txBody>
                    <a:bodyPr/>
                    <a:lstStyle/>
                    <a:p>
                      <a:pPr algn="ctr"/>
                      <a:r>
                        <a:rPr lang="zh-TW" altLang="en-US" sz="1600" b="1" dirty="0">
                          <a:latin typeface="微軟正黑體" panose="020B0604030504040204" pitchFamily="34" charset="-120"/>
                          <a:ea typeface="微軟正黑體" panose="020B0604030504040204" pitchFamily="34" charset="-120"/>
                        </a:rPr>
                        <a:t>說明</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228600" indent="-2286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已開立大戶數位帳戶的客戶可於大戶</a:t>
                      </a:r>
                      <a:r>
                        <a:rPr lang="en-US" altLang="zh-TW" sz="1400" b="0" kern="1200" dirty="0">
                          <a:solidFill>
                            <a:schemeClr val="tx1"/>
                          </a:solidFill>
                          <a:latin typeface="微軟正黑體" panose="020B0604030504040204" pitchFamily="34" charset="-120"/>
                          <a:ea typeface="微軟正黑體" panose="020B0604030504040204" pitchFamily="34" charset="-120"/>
                          <a:cs typeface="+mn-cs"/>
                        </a:rPr>
                        <a:t>APP</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開立證券戶</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Font typeface="+mj-lt"/>
                        <a:buNone/>
                      </a:pPr>
                      <a:r>
                        <a:rPr lang="en-US" altLang="zh-TW" sz="1400" b="0" kern="1200" dirty="0">
                          <a:solidFill>
                            <a:schemeClr val="tx1"/>
                          </a:solidFill>
                          <a:latin typeface="微軟正黑體" panose="020B0604030504040204" pitchFamily="34" charset="-120"/>
                          <a:ea typeface="微軟正黑體" panose="020B0604030504040204" pitchFamily="34" charset="-120"/>
                          <a:cs typeface="+mn-cs"/>
                        </a:rPr>
                        <a:t>1. </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客戶申請大戶數位帳戶完成，可點選頁面下方新增「證券開戶」按鈕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客戶需具網銀「</a:t>
                      </a:r>
                      <a:r>
                        <a:rPr lang="zh-TW" altLang="en-US" sz="1400" b="1" dirty="0">
                          <a:solidFill>
                            <a:srgbClr val="FF0000"/>
                          </a:solidFill>
                          <a:latin typeface="微軟正黑體" panose="020B0604030504040204" pitchFamily="34" charset="-120"/>
                          <a:ea typeface="微軟正黑體" panose="020B0604030504040204" pitchFamily="34" charset="-120"/>
                        </a:rPr>
                        <a:t>交易</a:t>
                      </a:r>
                      <a:r>
                        <a:rPr lang="zh-TW" altLang="en-US" sz="1400" b="0" dirty="0">
                          <a:latin typeface="微軟正黑體" panose="020B0604030504040204" pitchFamily="34" charset="-120"/>
                          <a:ea typeface="微軟正黑體" panose="020B0604030504040204" pitchFamily="34" charset="-120"/>
                        </a:rPr>
                        <a:t>」</a:t>
                      </a:r>
                      <a:r>
                        <a:rPr lang="en-US" altLang="zh-TW" sz="1400" b="0" dirty="0">
                          <a:latin typeface="微軟正黑體" panose="020B0604030504040204" pitchFamily="34" charset="-120"/>
                          <a:ea typeface="微軟正黑體" panose="020B0604030504040204" pitchFamily="34" charset="-120"/>
                        </a:rPr>
                        <a:t>(</a:t>
                      </a:r>
                      <a:r>
                        <a:rPr lang="zh-TW" altLang="en-US" sz="1400" b="0" dirty="0">
                          <a:latin typeface="微軟正黑體" panose="020B0604030504040204" pitchFamily="34" charset="-120"/>
                          <a:ea typeface="微軟正黑體" panose="020B0604030504040204" pitchFamily="34" charset="-120"/>
                        </a:rPr>
                        <a:t>約轉或非約轉</a:t>
                      </a:r>
                      <a:r>
                        <a:rPr lang="en-US" altLang="zh-TW" sz="1400" b="0" dirty="0">
                          <a:latin typeface="微軟正黑體" panose="020B0604030504040204" pitchFamily="34" charset="-120"/>
                          <a:ea typeface="微軟正黑體" panose="020B0604030504040204" pitchFamily="34" charset="-120"/>
                        </a:rPr>
                        <a:t>)</a:t>
                      </a:r>
                      <a:r>
                        <a:rPr lang="zh-TW" altLang="en-US" sz="1400" b="0" dirty="0">
                          <a:latin typeface="微軟正黑體" panose="020B0604030504040204" pitchFamily="34" charset="-120"/>
                          <a:ea typeface="微軟正黑體" panose="020B0604030504040204" pitchFamily="34" charset="-120"/>
                        </a:rPr>
                        <a:t>權限，可進行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驗證登入交易購買證期權、豐存股</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客戶需開立永豐金證券戶且為</a:t>
                      </a: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大戶</a:t>
                      </a:r>
                      <a:r>
                        <a:rPr lang="zh-TW" altLang="en-US" sz="1400" b="0" dirty="0">
                          <a:latin typeface="微軟正黑體" panose="020B0604030504040204" pitchFamily="34" charset="-120"/>
                          <a:ea typeface="微軟正黑體" panose="020B0604030504040204" pitchFamily="34" charset="-120"/>
                        </a:rPr>
                        <a:t>數位帳戶作為交割戶才可看到資產整合資料</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301628"/>
                  </a:ext>
                </a:extLst>
              </a:tr>
              <a:tr h="1671094">
                <a:tc gridSpan="2">
                  <a:txBody>
                    <a:bodyPr/>
                    <a:lstStyle/>
                    <a:p>
                      <a:pPr algn="ctr"/>
                      <a:r>
                        <a:rPr lang="zh-TW" altLang="en-US" sz="1600" b="1" dirty="0">
                          <a:latin typeface="微軟正黑體" panose="020B0604030504040204" pitchFamily="34" charset="-120"/>
                          <a:ea typeface="微軟正黑體" panose="020B0604030504040204" pitchFamily="34" charset="-120"/>
                        </a:rPr>
                        <a:t>遵法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TW"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共同研擬客戶同意開戶個資共享之同意書與合約</a:t>
                      </a:r>
                      <a:endParaRPr lang="en-US" altLang="zh-TW" sz="10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2"/>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建立內部控制制度、風險管理制度及內部稽核及自行查核辦法與事項</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700" b="0" kern="1200" dirty="0">
                        <a:solidFill>
                          <a:schemeClr val="tx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914400" rtl="0" eaLnBrk="1" latinLnBrk="0" hangingPunct="1">
                        <a:buFont typeface="+mj-lt"/>
                        <a:buAutoNum type="arabicPeriod"/>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共同研擬客戶同意開戶個資共享之同意書與合約</a:t>
                      </a:r>
                      <a:endParaRPr lang="en-US" altLang="zh-TW" sz="10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2"/>
                      </a:pPr>
                      <a:r>
                        <a:rPr lang="zh-TW" altLang="en-US" sz="1400" b="0" kern="1200" dirty="0">
                          <a:solidFill>
                            <a:schemeClr val="tx1"/>
                          </a:solidFill>
                          <a:latin typeface="微軟正黑體" panose="020B0604030504040204" pitchFamily="34" charset="-120"/>
                          <a:ea typeface="微軟正黑體" panose="020B0604030504040204" pitchFamily="34" charset="-120"/>
                          <a:cs typeface="+mn-cs"/>
                        </a:rPr>
                        <a:t>建立內部控制制度、風險管理制度及內部稽核及自行查核辦法與事項</a:t>
                      </a:r>
                      <a:endParaRPr lang="en-US" altLang="zh-TW" sz="1400" b="0" kern="1200" dirty="0">
                        <a:solidFill>
                          <a:schemeClr val="tx1"/>
                        </a:solidFill>
                        <a:latin typeface="微軟正黑體" panose="020B0604030504040204" pitchFamily="34" charset="-120"/>
                        <a:ea typeface="微軟正黑體" panose="020B0604030504040204" pitchFamily="34" charset="-120"/>
                        <a:cs typeface="+mn-cs"/>
                      </a:endParaRPr>
                    </a:p>
                    <a:p>
                      <a:pPr marL="0" indent="0" algn="l" defTabSz="914400" rtl="0" eaLnBrk="1" latinLnBrk="0" hangingPunct="1">
                        <a:buFont typeface="Arial" panose="020B0604020202020204" pitchFamily="34" charset="0"/>
                        <a:buNone/>
                      </a:pPr>
                      <a:endParaRPr lang="en-US" altLang="zh-TW" sz="600" b="0" kern="1200" dirty="0">
                        <a:solidFill>
                          <a:schemeClr val="tx1"/>
                        </a:solidFill>
                        <a:latin typeface="微軟正黑體" panose="020B0604030504040204" pitchFamily="34" charset="-120"/>
                        <a:ea typeface="微軟正黑體" panose="020B0604030504040204" pitchFamily="34" charset="-120"/>
                        <a:cs typeface="+mn-cs"/>
                      </a:endParaRPr>
                    </a:p>
                    <a:p>
                      <a:pPr marL="342900" indent="-342900" algn="l" defTabSz="914400" rtl="0" eaLnBrk="1" latinLnBrk="0" hangingPunct="1">
                        <a:buFont typeface="+mj-lt"/>
                        <a:buAutoNum type="arabicPeriod" startAt="3"/>
                      </a:pPr>
                      <a:r>
                        <a:rPr lang="zh-TW" altLang="en-US" sz="1400" b="1" kern="1200" dirty="0">
                          <a:solidFill>
                            <a:srgbClr val="FF0000"/>
                          </a:solidFill>
                          <a:latin typeface="微軟正黑體" panose="020B0604030504040204" pitchFamily="34" charset="-120"/>
                          <a:ea typeface="微軟正黑體" panose="020B0604030504040204" pitchFamily="34" charset="-120"/>
                          <a:cs typeface="+mn-cs"/>
                        </a:rPr>
                        <a:t>確認銀行與證券開戶辦法與資料拋送是否</a:t>
                      </a:r>
                      <a:r>
                        <a:rPr lang="zh-TW" altLang="en-US" sz="1400" b="1" kern="1200">
                          <a:solidFill>
                            <a:srgbClr val="FF0000"/>
                          </a:solidFill>
                          <a:latin typeface="微軟正黑體" panose="020B0604030504040204" pitchFamily="34" charset="-120"/>
                          <a:ea typeface="微軟正黑體" panose="020B0604030504040204" pitchFamily="34" charset="-120"/>
                          <a:cs typeface="+mn-cs"/>
                        </a:rPr>
                        <a:t>合乎共銷</a:t>
                      </a:r>
                      <a:r>
                        <a:rPr lang="zh-TW" altLang="en-US" sz="1400" b="1" kern="1200" dirty="0">
                          <a:solidFill>
                            <a:srgbClr val="FF0000"/>
                          </a:solidFill>
                          <a:latin typeface="微軟正黑體" panose="020B0604030504040204" pitchFamily="34" charset="-120"/>
                          <a:ea typeface="微軟正黑體" panose="020B0604030504040204" pitchFamily="34" charset="-120"/>
                          <a:cs typeface="+mn-cs"/>
                        </a:rPr>
                        <a:t>規定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indent="-342900" algn="l">
                        <a:buFont typeface="+mj-lt"/>
                        <a:buAutoNum type="arabicPeriod"/>
                      </a:pP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連結至永豐金證券網前，</a:t>
                      </a:r>
                      <a:r>
                        <a:rPr lang="zh-TW" altLang="en-US" sz="1400" b="1" dirty="0">
                          <a:solidFill>
                            <a:srgbClr val="FF0000"/>
                          </a:solidFill>
                          <a:latin typeface="微軟正黑體" panose="020B0604030504040204" pitchFamily="34" charset="-120"/>
                          <a:ea typeface="微軟正黑體" panose="020B0604030504040204" pitchFamily="34" charset="-120"/>
                        </a:rPr>
                        <a:t>再次個資聲明告知並經客戶同意</a:t>
                      </a:r>
                      <a:endParaRPr lang="en-US" altLang="zh-TW" sz="14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endParaRPr lang="zh-TW" altLang="en-US" sz="6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客戶同意後，以</a:t>
                      </a:r>
                      <a:r>
                        <a:rPr lang="zh-TW" altLang="en-US" sz="1400" b="1" dirty="0">
                          <a:solidFill>
                            <a:srgbClr val="FF0000"/>
                          </a:solidFill>
                          <a:latin typeface="微軟正黑體" panose="020B0604030504040204" pitchFamily="34" charset="-120"/>
                          <a:ea typeface="微軟正黑體" panose="020B0604030504040204" pitchFamily="34" charset="-120"/>
                        </a:rPr>
                        <a:t>加密方式提供「身份證統一編號」</a:t>
                      </a:r>
                      <a:r>
                        <a:rPr lang="zh-TW" altLang="en-US" sz="1400" b="0" dirty="0">
                          <a:latin typeface="微軟正黑體" panose="020B0604030504040204" pitchFamily="34" charset="-120"/>
                          <a:ea typeface="微軟正黑體" panose="020B0604030504040204" pitchFamily="34" charset="-120"/>
                        </a:rPr>
                        <a:t>與永豐金證券網站進行身份驗證做</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自動登入</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TW" altLang="en-US"/>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連結至永豐金證券網前，</a:t>
                      </a:r>
                      <a:r>
                        <a:rPr lang="zh-TW" altLang="en-US" sz="1400" b="1" dirty="0">
                          <a:solidFill>
                            <a:srgbClr val="FF0000"/>
                          </a:solidFill>
                          <a:latin typeface="微軟正黑體" panose="020B0604030504040204" pitchFamily="34" charset="-120"/>
                          <a:ea typeface="微軟正黑體" panose="020B0604030504040204" pitchFamily="34" charset="-120"/>
                        </a:rPr>
                        <a:t>再次個資聲明告知並經客戶同意</a:t>
                      </a:r>
                      <a:endParaRPr lang="en-US" altLang="zh-TW" sz="1400" b="0" dirty="0">
                        <a:solidFill>
                          <a:srgbClr val="FF0000"/>
                        </a:solidFill>
                        <a:latin typeface="微軟正黑體" panose="020B0604030504040204" pitchFamily="34" charset="-120"/>
                        <a:ea typeface="微軟正黑體" panose="020B0604030504040204" pitchFamily="34" charset="-12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交易與更細部內容以</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外開至證券新理財網</a:t>
                      </a:r>
                    </a:p>
                    <a:p>
                      <a:pPr algn="ctr"/>
                      <a:endParaRPr lang="zh-TW" altLang="en-US"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091379"/>
                  </a:ext>
                </a:extLst>
              </a:tr>
              <a:tr h="0">
                <a:tc rowSpan="2">
                  <a:txBody>
                    <a:bodyPr/>
                    <a:lstStyle/>
                    <a:p>
                      <a:pPr algn="ctr"/>
                      <a:r>
                        <a:rPr lang="zh-TW" altLang="en-US" sz="1600" b="1" dirty="0">
                          <a:latin typeface="微軟正黑體" panose="020B0604030504040204" pitchFamily="34" charset="-120"/>
                          <a:ea typeface="微軟正黑體" panose="020B0604030504040204" pitchFamily="34" charset="-120"/>
                        </a:rPr>
                        <a:t>技術資源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TW" altLang="en-US" sz="1600" b="1" dirty="0">
                          <a:latin typeface="微軟正黑體" panose="020B0604030504040204" pitchFamily="34" charset="-120"/>
                          <a:ea typeface="微軟正黑體" panose="020B0604030504040204" pitchFamily="34" charset="-120"/>
                        </a:rPr>
                        <a:t>銀行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algn="l" defTabSz="914400" rtl="0" eaLnBrk="1" latinLnBrk="0" hangingPunct="1"/>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銀行端提供</a:t>
                      </a:r>
                      <a:r>
                        <a:rPr lang="en-US" altLang="zh-TW" sz="1400" b="0" kern="1200" dirty="0">
                          <a:solidFill>
                            <a:schemeClr val="dk1"/>
                          </a:solidFill>
                          <a:latin typeface="微軟正黑體" panose="020B0604030504040204" pitchFamily="34" charset="-120"/>
                          <a:ea typeface="微軟正黑體" panose="020B0604030504040204" pitchFamily="34" charset="-120"/>
                          <a:cs typeface="+mn-cs"/>
                        </a:rPr>
                        <a:t>11</a:t>
                      </a:r>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項共同欄位，並拋送數位帳戶資料至證券端</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algn="l" defTabSz="914400" rtl="0" eaLnBrk="1" latinLnBrk="0" hangingPunct="1"/>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zh-TW" altLang="en-US" sz="1400" b="0" dirty="0">
                          <a:latin typeface="微軟正黑體" panose="020B0604030504040204" pitchFamily="34" charset="-120"/>
                          <a:ea typeface="微軟正黑體" panose="020B0604030504040204" pitchFamily="34" charset="-120"/>
                        </a:rPr>
                        <a:t>比照</a:t>
                      </a:r>
                      <a:r>
                        <a:rPr lang="en-US" altLang="zh-TW" sz="1400" b="0" dirty="0">
                          <a:latin typeface="微軟正黑體" panose="020B0604030504040204" pitchFamily="34" charset="-120"/>
                          <a:ea typeface="微軟正黑體" panose="020B0604030504040204" pitchFamily="34" charset="-120"/>
                        </a:rPr>
                        <a:t>MMA</a:t>
                      </a:r>
                      <a:r>
                        <a:rPr lang="zh-TW" altLang="en-US" sz="1400" b="0" dirty="0">
                          <a:latin typeface="微軟正黑體" panose="020B0604030504040204" pitchFamily="34" charset="-120"/>
                          <a:ea typeface="微軟正黑體" panose="020B0604030504040204" pitchFamily="34" charset="-120"/>
                        </a:rPr>
                        <a:t>網銀現行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串接證券下單</a:t>
                      </a:r>
                      <a:endParaRPr lang="en-US" altLang="zh-TW" sz="1400" b="0" dirty="0">
                        <a:latin typeface="微軟正黑體" panose="020B0604030504040204" pitchFamily="34" charset="-120"/>
                        <a:ea typeface="微軟正黑體" panose="020B0604030504040204" pitchFamily="34" charset="-120"/>
                      </a:endParaRPr>
                    </a:p>
                    <a:p>
                      <a:pPr algn="l"/>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altLang="zh-TW" sz="1400" b="0" dirty="0">
                          <a:latin typeface="微軟正黑體" panose="020B0604030504040204" pitchFamily="34" charset="-120"/>
                          <a:ea typeface="微軟正黑體" panose="020B0604030504040204" pitchFamily="34" charset="-120"/>
                        </a:rPr>
                        <a:t>Domain</a:t>
                      </a:r>
                      <a:r>
                        <a:rPr lang="zh-TW" altLang="en-US" sz="1400" b="0" dirty="0">
                          <a:latin typeface="微軟正黑體" panose="020B0604030504040204" pitchFamily="34" charset="-120"/>
                          <a:ea typeface="微軟正黑體" panose="020B0604030504040204" pitchFamily="34" charset="-120"/>
                        </a:rPr>
                        <a:t>與證券網站不同，須重新進行</a:t>
                      </a:r>
                      <a:r>
                        <a:rPr lang="en-US" altLang="zh-TW" sz="1400" b="0" dirty="0">
                          <a:latin typeface="微軟正黑體" panose="020B0604030504040204" pitchFamily="34" charset="-120"/>
                          <a:ea typeface="微軟正黑體" panose="020B0604030504040204" pitchFamily="34" charset="-120"/>
                        </a:rPr>
                        <a:t>SSO</a:t>
                      </a:r>
                      <a:r>
                        <a:rPr lang="zh-TW" altLang="en-US" sz="1400" b="0" dirty="0">
                          <a:latin typeface="微軟正黑體" panose="020B0604030504040204" pitchFamily="34" charset="-120"/>
                          <a:ea typeface="微軟正黑體" panose="020B0604030504040204" pitchFamily="34" charset="-120"/>
                        </a:rPr>
                        <a:t>串接開發，待與證券</a:t>
                      </a:r>
                      <a:r>
                        <a:rPr lang="en-US" altLang="zh-TW" sz="1400" b="0" dirty="0">
                          <a:latin typeface="微軟正黑體" panose="020B0604030504040204" pitchFamily="34" charset="-120"/>
                          <a:ea typeface="微軟正黑體" panose="020B0604030504040204" pitchFamily="34" charset="-120"/>
                        </a:rPr>
                        <a:t>IT</a:t>
                      </a:r>
                      <a:r>
                        <a:rPr lang="zh-TW" altLang="en-US" sz="1400" b="0" dirty="0">
                          <a:latin typeface="微軟正黑體" panose="020B0604030504040204" pitchFamily="34" charset="-120"/>
                          <a:ea typeface="微軟正黑體" panose="020B0604030504040204" pitchFamily="34" charset="-120"/>
                        </a:rPr>
                        <a:t>確認如何串接</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kern="1200" dirty="0">
                          <a:solidFill>
                            <a:schemeClr val="dk1"/>
                          </a:solidFill>
                          <a:effectLst/>
                          <a:latin typeface="微軟正黑體" panose="020B0604030504040204" pitchFamily="34" charset="-120"/>
                          <a:ea typeface="微軟正黑體" panose="020B0604030504040204" pitchFamily="34" charset="-120"/>
                          <a:cs typeface="+mn-cs"/>
                        </a:rPr>
                        <a:t>若依照現行</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MMA</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全部欄位回傳，證券</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及銀行</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均需另外開發，證券或可使用</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API</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方式傳送資料</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待</a:t>
                      </a:r>
                      <a:r>
                        <a:rPr lang="zh-TW" altLang="en-US" sz="1400" kern="1200" dirty="0">
                          <a:solidFill>
                            <a:schemeClr val="dk1"/>
                          </a:solidFill>
                          <a:effectLst/>
                          <a:latin typeface="微軟正黑體" panose="020B0604030504040204" pitchFamily="34" charset="-120"/>
                          <a:ea typeface="微軟正黑體" panose="020B0604030504040204" pitchFamily="34" charset="-120"/>
                          <a:cs typeface="+mn-cs"/>
                        </a:rPr>
                        <a:t>與證券</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IT</a:t>
                      </a:r>
                      <a:r>
                        <a:rPr lang="zh-TW" altLang="zh-TW" sz="1400" kern="1200" dirty="0">
                          <a:solidFill>
                            <a:schemeClr val="dk1"/>
                          </a:solidFill>
                          <a:effectLst/>
                          <a:latin typeface="微軟正黑體" panose="020B0604030504040204" pitchFamily="34" charset="-120"/>
                          <a:ea typeface="微軟正黑體" panose="020B0604030504040204" pitchFamily="34" charset="-120"/>
                          <a:cs typeface="+mn-cs"/>
                        </a:rPr>
                        <a:t>討論</a:t>
                      </a:r>
                      <a:r>
                        <a:rPr lang="en-US" altLang="zh-TW" sz="1400" kern="1200" dirty="0">
                          <a:solidFill>
                            <a:schemeClr val="dk1"/>
                          </a:solidFill>
                          <a:effectLst/>
                          <a:latin typeface="微軟正黑體" panose="020B0604030504040204" pitchFamily="34" charset="-120"/>
                          <a:ea typeface="微軟正黑體" panose="020B0604030504040204" pitchFamily="34" charset="-120"/>
                          <a:cs typeface="+mn-cs"/>
                        </a:rPr>
                        <a:t>)</a:t>
                      </a:r>
                      <a:endParaRPr lang="en-US" altLang="zh-TW" sz="1000" kern="1200" dirty="0">
                        <a:solidFill>
                          <a:schemeClr val="dk1"/>
                        </a:solidFill>
                        <a:effectLst/>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en-US" altLang="zh-TW" sz="600" b="0" dirty="0">
                        <a:latin typeface="微軟正黑體" panose="020B0604030504040204" pitchFamily="34" charset="-120"/>
                        <a:ea typeface="微軟正黑體" panose="020B0604030504040204" pitchFamily="34" charset="-120"/>
                      </a:endParaRPr>
                    </a:p>
                    <a:p>
                      <a:pPr marL="342900" indent="-342900" algn="l">
                        <a:buFont typeface="+mj-lt"/>
                        <a:buAutoNum type="arabicPeriod"/>
                      </a:pPr>
                      <a:r>
                        <a:rPr lang="zh-TW" altLang="en-US" sz="1400" b="0" dirty="0">
                          <a:latin typeface="微軟正黑體" panose="020B0604030504040204" pitchFamily="34" charset="-120"/>
                          <a:ea typeface="微軟正黑體" panose="020B0604030504040204" pitchFamily="34" charset="-120"/>
                        </a:rPr>
                        <a:t>證券整合在投資內，可能產生效能問題，後續進行可將證券獨立出投資項</a:t>
                      </a:r>
                      <a:endParaRPr lang="en-US" altLang="zh-TW" sz="1400" b="0" dirty="0">
                        <a:latin typeface="微軟正黑體" panose="020B0604030504040204" pitchFamily="34" charset="-120"/>
                        <a:ea typeface="微軟正黑體" panose="020B0604030504040204" pitchFamily="34"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621655"/>
                  </a:ext>
                </a:extLst>
              </a:tr>
              <a:tr h="0">
                <a:tc vMerge="1">
                  <a:txBody>
                    <a:bodyPr/>
                    <a:lstStyle/>
                    <a:p>
                      <a:pPr algn="ctr"/>
                      <a:endParaRPr lang="zh-TW" altLang="en-US" sz="1600" b="1"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TW" altLang="en-US" sz="1600" b="1" dirty="0">
                          <a:latin typeface="微軟正黑體" panose="020B0604030504040204" pitchFamily="34" charset="-120"/>
                          <a:ea typeface="微軟正黑體" panose="020B0604030504040204" pitchFamily="34" charset="-120"/>
                        </a:rPr>
                        <a:t>證券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l" defTabSz="914400" rtl="0" eaLnBrk="1" latinLnBrk="0" hangingPunct="1"/>
                      <a:r>
                        <a:rPr lang="zh-TW" altLang="en-US" sz="1400" b="0" kern="1200" dirty="0">
                          <a:solidFill>
                            <a:schemeClr val="dk1"/>
                          </a:solidFill>
                          <a:latin typeface="微軟正黑體" panose="020B0604030504040204" pitchFamily="34" charset="-120"/>
                          <a:ea typeface="微軟正黑體" panose="020B0604030504040204" pitchFamily="34" charset="-120"/>
                          <a:cs typeface="+mn-cs"/>
                        </a:rPr>
                        <a:t>開戶流程在證券網站進行，待確認串接事宜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b="0" kern="1200" dirty="0">
                        <a:solidFill>
                          <a:schemeClr val="dk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證券新增參數判斷來源</a:t>
                      </a:r>
                      <a:r>
                        <a:rPr lang="en-US" altLang="zh-TW" sz="1400" b="0" dirty="0">
                          <a:latin typeface="微軟正黑體" panose="020B0604030504040204" pitchFamily="34" charset="-120"/>
                          <a:ea typeface="微軟正黑體" panose="020B0604030504040204" pitchFamily="34" charset="-120"/>
                        </a:rPr>
                        <a:t>(MMA/</a:t>
                      </a:r>
                      <a:r>
                        <a:rPr lang="zh-TW" altLang="en-US" sz="1400" b="0" dirty="0">
                          <a:latin typeface="微軟正黑體" panose="020B0604030504040204" pitchFamily="34" charset="-120"/>
                          <a:ea typeface="微軟正黑體" panose="020B0604030504040204" pitchFamily="34" charset="-120"/>
                        </a:rPr>
                        <a:t>大戶</a:t>
                      </a:r>
                      <a:r>
                        <a:rPr lang="en-US" altLang="zh-TW" sz="1400" b="0" dirty="0">
                          <a:latin typeface="微軟正黑體" panose="020B0604030504040204" pitchFamily="34" charset="-120"/>
                          <a:ea typeface="微軟正黑體" panose="020B0604030504040204" pitchFamily="34" charset="-120"/>
                        </a:rPr>
                        <a: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zh-TW" altLang="en-US" sz="1400" b="0" dirty="0">
                          <a:latin typeface="微軟正黑體" panose="020B0604030504040204" pitchFamily="34" charset="-120"/>
                          <a:ea typeface="微軟正黑體" panose="020B0604030504040204" pitchFamily="34" charset="-120"/>
                        </a:rPr>
                        <a:t>證券協助調整介面設計</a:t>
                      </a:r>
                      <a:endParaRPr lang="en-US" altLang="zh-TW" sz="1400" b="0" dirty="0">
                        <a:latin typeface="微軟正黑體" panose="020B0604030504040204" pitchFamily="34" charset="-120"/>
                        <a:ea typeface="微軟正黑體" panose="020B0604030504040204" pitchFamily="34" charset="-12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TW" sz="1400" b="0" dirty="0">
                          <a:latin typeface="微軟正黑體" panose="020B0604030504040204" pitchFamily="34" charset="-120"/>
                          <a:ea typeface="微軟正黑體" panose="020B0604030504040204" pitchFamily="34" charset="-120"/>
                        </a:rPr>
                        <a:t>UI/UX</a:t>
                      </a:r>
                      <a:r>
                        <a:rPr lang="zh-TW" altLang="en-US" sz="1400" b="0" dirty="0">
                          <a:latin typeface="微軟正黑體" panose="020B0604030504040204" pitchFamily="34" charset="-120"/>
                          <a:ea typeface="微軟正黑體" panose="020B0604030504040204" pitchFamily="34" charset="-120"/>
                        </a:rPr>
                        <a:t>與大戶一致</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zh-TW" altLang="en-US" sz="1400" b="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a:endParaRPr lang="zh-TW" altLang="en-US" sz="1400" b="0" dirty="0">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3155542"/>
                  </a:ext>
                </a:extLst>
              </a:tr>
            </a:tbl>
          </a:graphicData>
        </a:graphic>
      </p:graphicFrame>
      <p:sp>
        <p:nvSpPr>
          <p:cNvPr id="3" name="文字方塊 2">
            <a:extLst>
              <a:ext uri="{FF2B5EF4-FFF2-40B4-BE49-F238E27FC236}">
                <a16:creationId xmlns:a16="http://schemas.microsoft.com/office/drawing/2014/main" id="{DDF2FDE0-4E75-4E86-AD95-36CDDF5C7397}"/>
              </a:ext>
            </a:extLst>
          </p:cNvPr>
          <p:cNvSpPr txBox="1"/>
          <p:nvPr/>
        </p:nvSpPr>
        <p:spPr>
          <a:xfrm>
            <a:off x="256094" y="105288"/>
            <a:ext cx="6965587" cy="584775"/>
          </a:xfrm>
          <a:prstGeom prst="rect">
            <a:avLst/>
          </a:prstGeom>
          <a:noFill/>
        </p:spPr>
        <p:txBody>
          <a:bodyPr wrap="square" rtlCol="0">
            <a:spAutoFit/>
          </a:bodyPr>
          <a:lstStyle/>
          <a:p>
            <a:r>
              <a:rPr lang="zh-TW" altLang="en-US" sz="3200" b="1" dirty="0">
                <a:latin typeface="微軟正黑體" panose="020B0604030504040204" pitchFamily="34" charset="-120"/>
                <a:ea typeface="微軟正黑體" panose="020B0604030504040204" pitchFamily="34" charset="-120"/>
              </a:rPr>
              <a:t>大戶</a:t>
            </a:r>
            <a:r>
              <a:rPr lang="en-US" altLang="zh-TW" sz="3200" b="1" dirty="0">
                <a:latin typeface="微軟正黑體" panose="020B0604030504040204" pitchFamily="34" charset="-120"/>
                <a:ea typeface="微軟正黑體" panose="020B0604030504040204" pitchFamily="34" charset="-120"/>
              </a:rPr>
              <a:t>X</a:t>
            </a:r>
            <a:r>
              <a:rPr lang="zh-TW" altLang="en-US" sz="3200" b="1" dirty="0">
                <a:latin typeface="微軟正黑體" panose="020B0604030504040204" pitchFamily="34" charset="-120"/>
                <a:ea typeface="微軟正黑體" panose="020B0604030504040204" pitchFamily="34" charset="-120"/>
              </a:rPr>
              <a:t>證券</a:t>
            </a:r>
            <a:r>
              <a:rPr lang="en-US" altLang="zh-TW" sz="3200" b="1" dirty="0">
                <a:latin typeface="微軟正黑體" panose="020B0604030504040204" pitchFamily="34" charset="-120"/>
                <a:ea typeface="微軟正黑體" panose="020B0604030504040204" pitchFamily="34" charset="-120"/>
              </a:rPr>
              <a:t>-</a:t>
            </a:r>
            <a:r>
              <a:rPr lang="zh-TW" altLang="en-US" sz="3200" b="1" dirty="0">
                <a:latin typeface="微軟正黑體" panose="020B0604030504040204" pitchFamily="34" charset="-120"/>
                <a:ea typeface="微軟正黑體" panose="020B0604030504040204" pitchFamily="34" charset="-120"/>
              </a:rPr>
              <a:t>需突破遵法及技術之說明</a:t>
            </a:r>
          </a:p>
        </p:txBody>
      </p:sp>
      <p:sp>
        <p:nvSpPr>
          <p:cNvPr id="4" name="投影片編號版面配置區 3">
            <a:extLst>
              <a:ext uri="{FF2B5EF4-FFF2-40B4-BE49-F238E27FC236}">
                <a16:creationId xmlns:a16="http://schemas.microsoft.com/office/drawing/2014/main" id="{D122176C-ADBB-49C2-A4E6-CF342177EEA6}"/>
              </a:ext>
            </a:extLst>
          </p:cNvPr>
          <p:cNvSpPr>
            <a:spLocks noGrp="1"/>
          </p:cNvSpPr>
          <p:nvPr>
            <p:ph type="sldNum" sz="quarter" idx="12"/>
          </p:nvPr>
        </p:nvSpPr>
        <p:spPr/>
        <p:txBody>
          <a:bodyPr/>
          <a:lstStyle/>
          <a:p>
            <a:fld id="{22997A8D-362F-4B30-9B49-F80EA63893ED}" type="slidenum">
              <a:rPr lang="zh-TW" altLang="en-US" smtClean="0"/>
              <a:t>19</a:t>
            </a:fld>
            <a:endParaRPr lang="zh-TW" altLang="en-US"/>
          </a:p>
        </p:txBody>
      </p:sp>
    </p:spTree>
    <p:extLst>
      <p:ext uri="{BB962C8B-B14F-4D97-AF65-F5344CB8AC3E}">
        <p14:creationId xmlns:p14="http://schemas.microsoft.com/office/powerpoint/2010/main" val="246826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4" name="文本框 3"/>
          <p:cNvSpPr txBox="1"/>
          <p:nvPr/>
        </p:nvSpPr>
        <p:spPr>
          <a:xfrm>
            <a:off x="210184" y="230188"/>
            <a:ext cx="897713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金控數位進擊策略 </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kumimoji="0" lang="en-US" altLang="zh-TW"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6</a:t>
            </a:r>
            <a:r>
              <a:rPr kumimoji="0" lang="zh-TW"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個整合</a:t>
            </a:r>
            <a:r>
              <a:rPr kumimoji="0" lang="en-US" altLang="zh-TW"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3A</a:t>
            </a:r>
            <a:r>
              <a:rPr kumimoji="0" lang="zh-TW"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概念</a:t>
            </a:r>
            <a:endParaRPr kumimoji="0" lang="zh-CN" altLang="en-US" sz="36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2583" y="2440088"/>
            <a:ext cx="5810250" cy="5810250"/>
          </a:xfrm>
          <a:prstGeom prst="rect">
            <a:avLst/>
          </a:prstGeom>
        </p:spPr>
      </p:pic>
      <p:sp>
        <p:nvSpPr>
          <p:cNvPr id="15" name="Content Placeholder 2"/>
          <p:cNvSpPr txBox="1">
            <a:spLocks/>
          </p:cNvSpPr>
          <p:nvPr/>
        </p:nvSpPr>
        <p:spPr>
          <a:xfrm>
            <a:off x="0" y="1129763"/>
            <a:ext cx="12192000" cy="1175388"/>
          </a:xfrm>
          <a:prstGeom prst="rect">
            <a:avLst/>
          </a:prstGeom>
          <a:solidFill>
            <a:srgbClr val="B48738"/>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永豐金 </a:t>
            </a:r>
            <a:r>
              <a:rPr kumimoji="0" lang="en-US" altLang="zh-TW"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 </a:t>
            </a:r>
            <a:r>
              <a:rPr kumimoji="0" lang="zh-TW" altLang="en-US"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整合銀行與證券之大戶全方位服務</a:t>
            </a:r>
            <a:endParaRPr kumimoji="0" lang="en-US" altLang="zh-TW" sz="36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全方位</a:t>
            </a:r>
            <a:r>
              <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VIP</a:t>
            </a:r>
            <a:r>
              <a:rPr kumimoji="0" lang="zh-TW" altLang="en-US"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rPr>
              <a:t>數位金融帳戶</a:t>
            </a: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p:txBody>
      </p:sp>
      <p:sp>
        <p:nvSpPr>
          <p:cNvPr id="19" name="Google Shape;1023;p23"/>
          <p:cNvSpPr/>
          <p:nvPr/>
        </p:nvSpPr>
        <p:spPr>
          <a:xfrm rot="10800000" flipH="1">
            <a:off x="4599747" y="5048389"/>
            <a:ext cx="3045283" cy="1685432"/>
          </a:xfrm>
          <a:prstGeom prst="round2DiagRect">
            <a:avLst>
              <a:gd name="adj1" fmla="val 0"/>
              <a:gd name="adj2" fmla="val 17764"/>
            </a:avLst>
          </a:prstGeom>
          <a:solidFill>
            <a:schemeClr val="bg2">
              <a:lumMod val="2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nvGrpSpPr>
          <p:cNvPr id="22" name="Google Shape;1026;p23"/>
          <p:cNvGrpSpPr/>
          <p:nvPr/>
        </p:nvGrpSpPr>
        <p:grpSpPr>
          <a:xfrm>
            <a:off x="1483257" y="5036443"/>
            <a:ext cx="3119190" cy="1697382"/>
            <a:chOff x="315021" y="2083491"/>
            <a:chExt cx="2756443" cy="1499984"/>
          </a:xfrm>
        </p:grpSpPr>
        <p:sp>
          <p:nvSpPr>
            <p:cNvPr id="23" name="Google Shape;1027;p23"/>
            <p:cNvSpPr/>
            <p:nvPr/>
          </p:nvSpPr>
          <p:spPr>
            <a:xfrm>
              <a:off x="315021" y="2083491"/>
              <a:ext cx="2756443" cy="1499984"/>
            </a:xfrm>
            <a:prstGeom prst="round2DiagRect">
              <a:avLst>
                <a:gd name="adj1" fmla="val 0"/>
                <a:gd name="adj2" fmla="val 17764"/>
              </a:avLst>
            </a:prstGeom>
            <a:solidFill>
              <a:schemeClr val="bg2">
                <a:lumMod val="1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24" name="Google Shape;1028;p23"/>
            <p:cNvSpPr txBox="1"/>
            <p:nvPr/>
          </p:nvSpPr>
          <p:spPr>
            <a:xfrm>
              <a:off x="955635" y="2087592"/>
              <a:ext cx="1451700" cy="61360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API</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25" name="Google Shape;1029;p23"/>
            <p:cNvSpPr txBox="1"/>
            <p:nvPr/>
          </p:nvSpPr>
          <p:spPr>
            <a:xfrm>
              <a:off x="380333" y="2683139"/>
              <a:ext cx="2555722" cy="832912"/>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en-US" altLang="zh-TW"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API</a:t>
              </a: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串連子公司服務：開戶流程、交割綁定、單一登入、資產庫存查詢，達到體驗最佳化。</a:t>
              </a:r>
            </a:p>
          </p:txBody>
        </p:sp>
      </p:grpSp>
      <p:sp>
        <p:nvSpPr>
          <p:cNvPr id="27" name="Google Shape;1031;p23"/>
          <p:cNvSpPr/>
          <p:nvPr/>
        </p:nvSpPr>
        <p:spPr>
          <a:xfrm>
            <a:off x="7637428" y="5066221"/>
            <a:ext cx="3182267" cy="1667602"/>
          </a:xfrm>
          <a:prstGeom prst="round2DiagRect">
            <a:avLst>
              <a:gd name="adj1" fmla="val 0"/>
              <a:gd name="adj2" fmla="val 17764"/>
            </a:avLst>
          </a:prstGeom>
          <a:solidFill>
            <a:schemeClr val="bg2">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nvGrpSpPr>
          <p:cNvPr id="33" name="Google Shape;1037;p23"/>
          <p:cNvGrpSpPr/>
          <p:nvPr/>
        </p:nvGrpSpPr>
        <p:grpSpPr>
          <a:xfrm>
            <a:off x="4457499" y="5735437"/>
            <a:ext cx="294612" cy="294612"/>
            <a:chOff x="3157188" y="909150"/>
            <a:chExt cx="470400" cy="470400"/>
          </a:xfrm>
        </p:grpSpPr>
        <p:sp>
          <p:nvSpPr>
            <p:cNvPr id="34" name="Google Shape;1038;p23"/>
            <p:cNvSpPr/>
            <p:nvPr/>
          </p:nvSpPr>
          <p:spPr>
            <a:xfrm>
              <a:off x="3157188" y="909150"/>
              <a:ext cx="470400" cy="470400"/>
            </a:xfrm>
            <a:prstGeom prst="ellipse">
              <a:avLst/>
            </a:prstGeom>
            <a:solidFill>
              <a:schemeClr val="bg1">
                <a:lumMod val="95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35"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Microsoft YaHei"/>
                <a:ea typeface="微軟正黑體"/>
                <a:cs typeface="+mn-cs"/>
              </a:endParaRPr>
            </a:p>
          </p:txBody>
        </p:sp>
      </p:grpSp>
      <p:grpSp>
        <p:nvGrpSpPr>
          <p:cNvPr id="36" name="Google Shape;1037;p23"/>
          <p:cNvGrpSpPr/>
          <p:nvPr/>
        </p:nvGrpSpPr>
        <p:grpSpPr>
          <a:xfrm>
            <a:off x="7508836" y="5735437"/>
            <a:ext cx="294612" cy="294612"/>
            <a:chOff x="3157188" y="909150"/>
            <a:chExt cx="470400" cy="470400"/>
          </a:xfrm>
        </p:grpSpPr>
        <p:sp>
          <p:nvSpPr>
            <p:cNvPr id="37" name="Google Shape;1038;p23"/>
            <p:cNvSpPr/>
            <p:nvPr/>
          </p:nvSpPr>
          <p:spPr>
            <a:xfrm>
              <a:off x="3157188" y="909150"/>
              <a:ext cx="470400" cy="470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38" name="Google Shape;1039;p23"/>
            <p:cNvSpPr/>
            <p:nvPr/>
          </p:nvSpPr>
          <p:spPr>
            <a:xfrm>
              <a:off x="3243138" y="995100"/>
              <a:ext cx="298500" cy="298500"/>
            </a:xfrm>
            <a:prstGeom prst="mathPlus">
              <a:avLst>
                <a:gd name="adj1" fmla="val 9900"/>
              </a:avLst>
            </a:pr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grpSp>
      <p:sp>
        <p:nvSpPr>
          <p:cNvPr id="39" name="Google Shape;1028;p23"/>
          <p:cNvSpPr txBox="1"/>
          <p:nvPr/>
        </p:nvSpPr>
        <p:spPr>
          <a:xfrm>
            <a:off x="5296577" y="5031395"/>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AUM</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40" name="Google Shape;1028;p23"/>
          <p:cNvSpPr txBox="1"/>
          <p:nvPr/>
        </p:nvSpPr>
        <p:spPr>
          <a:xfrm>
            <a:off x="8395639" y="5044097"/>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6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A.I.</a:t>
            </a:r>
            <a:endParaRPr kumimoji="0" sz="3600" b="0"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endParaRPr>
          </a:p>
        </p:txBody>
      </p:sp>
      <p:sp>
        <p:nvSpPr>
          <p:cNvPr id="41" name="Google Shape;1029;p23"/>
          <p:cNvSpPr txBox="1"/>
          <p:nvPr/>
        </p:nvSpPr>
        <p:spPr>
          <a:xfrm>
            <a:off x="4656278" y="5705701"/>
            <a:ext cx="2892054" cy="942523"/>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以整合資產為概念，由金控整合資產數據，定義優惠客群經營</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。建構 </a:t>
            </a:r>
            <a:r>
              <a:rPr kumimoji="0" lang="en-US" altLang="zh-TW"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360</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度客戶視圖。</a:t>
            </a:r>
            <a:endPar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endParaRPr>
          </a:p>
        </p:txBody>
      </p:sp>
      <p:sp>
        <p:nvSpPr>
          <p:cNvPr id="42" name="Google Shape;1029;p23"/>
          <p:cNvSpPr txBox="1"/>
          <p:nvPr/>
        </p:nvSpPr>
        <p:spPr>
          <a:xfrm>
            <a:off x="7721387" y="5687716"/>
            <a:ext cx="2892054" cy="942523"/>
          </a:xfrm>
          <a:prstGeom prst="rect">
            <a:avLst/>
          </a:prstGeom>
          <a:noFill/>
          <a:ln>
            <a:noFill/>
          </a:ln>
        </p:spPr>
        <p:txBody>
          <a:bodyPr spcFirstLastPara="1" wrap="square" lIns="91425" tIns="91425" rIns="91425" bIns="91425" anchor="t" anchorCtr="0">
            <a:noAutofit/>
          </a:bodyPr>
          <a:lstStyle/>
          <a:p>
            <a:pPr marL="0" marR="0" lvl="0" indent="0" algn="just" defTabSz="914400" rtl="0" eaLnBrk="1" fontAlgn="auto" latinLnBrk="0" hangingPunct="1">
              <a:lnSpc>
                <a:spcPct val="115000"/>
              </a:lnSpc>
              <a:spcBef>
                <a:spcPts val="0"/>
              </a:spcBef>
              <a:spcAft>
                <a:spcPts val="1600"/>
              </a:spcAft>
              <a:buClrTx/>
              <a:buSzTx/>
              <a:buFontTx/>
              <a:buNone/>
              <a:tabLst/>
              <a:defRPr/>
            </a:pP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金控整合數據</a:t>
            </a:r>
            <a:r>
              <a:rPr kumimoji="0" lang="en-US" altLang="zh-TW"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AI</a:t>
            </a:r>
            <a:r>
              <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rPr>
              <a:t>引擎，建立跨售推薦模型以及共同戶客群經營指引</a:t>
            </a:r>
            <a:r>
              <a:rPr kumimoji="0" lang="zh-TW" altLang="en-US" sz="1600" b="0" i="0" u="none" strike="noStrike" kern="1200" cap="none" spc="0" normalizeH="0" baseline="0" noProof="0" dirty="0">
                <a:ln>
                  <a:noFill/>
                </a:ln>
                <a:solidFill>
                  <a:srgbClr val="FFFFFF"/>
                </a:solidFill>
                <a:effectLst/>
                <a:uLnTx/>
                <a:uFillTx/>
                <a:latin typeface="微軟正黑體" panose="020B0604030504040204" pitchFamily="34" charset="-120"/>
                <a:ea typeface="微軟正黑體" panose="020B0604030504040204" pitchFamily="34" charset="-120"/>
                <a:cs typeface="Barlow"/>
                <a:sym typeface="Barlow"/>
              </a:rPr>
              <a:t>。</a:t>
            </a:r>
            <a:endParaRPr kumimoji="0" lang="zh-TW" altLang="en-US" sz="1600" b="0" i="0" u="none" strike="noStrike" kern="1200" cap="none" spc="0" normalizeH="0" baseline="0" noProof="0" dirty="0">
              <a:ln>
                <a:noFill/>
              </a:ln>
              <a:solidFill>
                <a:srgbClr val="FFFFFF"/>
              </a:solidFill>
              <a:effectLst/>
              <a:uLnTx/>
              <a:uFillTx/>
              <a:latin typeface="微軟正黑體"/>
              <a:ea typeface="微軟正黑體"/>
              <a:cs typeface="Barlow"/>
              <a:sym typeface="Barlow"/>
            </a:endParaRPr>
          </a:p>
        </p:txBody>
      </p:sp>
      <p:grpSp>
        <p:nvGrpSpPr>
          <p:cNvPr id="43" name="Google Shape;2477;p37"/>
          <p:cNvGrpSpPr/>
          <p:nvPr/>
        </p:nvGrpSpPr>
        <p:grpSpPr>
          <a:xfrm>
            <a:off x="10037777" y="2387994"/>
            <a:ext cx="2154223" cy="2179071"/>
            <a:chOff x="2011725" y="44285"/>
            <a:chExt cx="4684870" cy="4762340"/>
          </a:xfrm>
        </p:grpSpPr>
        <p:grpSp>
          <p:nvGrpSpPr>
            <p:cNvPr id="44" name="Google Shape;2478;p37"/>
            <p:cNvGrpSpPr/>
            <p:nvPr/>
          </p:nvGrpSpPr>
          <p:grpSpPr>
            <a:xfrm>
              <a:off x="2119596" y="326448"/>
              <a:ext cx="3544299" cy="3707706"/>
              <a:chOff x="3860721" y="1330073"/>
              <a:chExt cx="3544299" cy="3707706"/>
            </a:xfrm>
          </p:grpSpPr>
          <p:sp>
            <p:nvSpPr>
              <p:cNvPr id="208" name="Google Shape;2479;p37"/>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9" name="Google Shape;2480;p37"/>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0" name="Google Shape;2481;p37"/>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1" name="Google Shape;2482;p37"/>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2" name="Google Shape;2483;p37"/>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3" name="Google Shape;2484;p37"/>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4" name="Google Shape;2485;p37"/>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5" name="Google Shape;2486;p37"/>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6" name="Google Shape;2487;p37"/>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7" name="Google Shape;2488;p37"/>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8" name="Google Shape;2489;p37"/>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19" name="Google Shape;2490;p37"/>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0" name="Google Shape;2491;p37"/>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1" name="Google Shape;2492;p37"/>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2" name="Google Shape;2493;p37"/>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3" name="Google Shape;2494;p37"/>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4" name="Google Shape;2495;p37"/>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5" name="Google Shape;2496;p37"/>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6" name="Google Shape;2497;p37"/>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7" name="Google Shape;2498;p37"/>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8" name="Google Shape;2499;p37"/>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29" name="Google Shape;2500;p37"/>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0" name="Google Shape;2501;p37"/>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1" name="Google Shape;2502;p37"/>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2" name="Google Shape;2503;p37"/>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3" name="Google Shape;2504;p37"/>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4" name="Google Shape;2505;p37"/>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5" name="Google Shape;2506;p37"/>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6" name="Google Shape;2507;p37"/>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7" name="Google Shape;2508;p37"/>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8" name="Google Shape;2509;p37"/>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39" name="Google Shape;2510;p37"/>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0" name="Google Shape;2511;p37"/>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1" name="Google Shape;2512;p37"/>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2" name="Google Shape;2513;p37"/>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3" name="Google Shape;2514;p37"/>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4" name="Google Shape;2515;p37"/>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5" name="Google Shape;2516;p37"/>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6" name="Google Shape;2517;p37"/>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7" name="Google Shape;2518;p37"/>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8" name="Google Shape;2519;p37"/>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49" name="Google Shape;2520;p37"/>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0" name="Google Shape;2521;p37"/>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1" name="Google Shape;2522;p37"/>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2" name="Google Shape;2523;p37"/>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3" name="Google Shape;2524;p37"/>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4" name="Google Shape;2525;p37"/>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5" name="Google Shape;2526;p37"/>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6" name="Google Shape;2527;p37"/>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7" name="Google Shape;2528;p37"/>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8" name="Google Shape;2529;p37"/>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59" name="Google Shape;2530;p37"/>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0" name="Google Shape;2531;p37"/>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1" name="Google Shape;2532;p37"/>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2" name="Google Shape;2533;p37"/>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3" name="Google Shape;2534;p37"/>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4" name="Google Shape;2535;p37"/>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5" name="Google Shape;2536;p37"/>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6" name="Google Shape;2537;p37"/>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7" name="Google Shape;2538;p37"/>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8" name="Google Shape;2539;p37"/>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69" name="Google Shape;2540;p37"/>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0" name="Google Shape;2541;p37"/>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1" name="Google Shape;2542;p37"/>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2" name="Google Shape;2543;p37"/>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3" name="Google Shape;2544;p37"/>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4" name="Google Shape;2545;p37"/>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5" name="Google Shape;2546;p37"/>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6" name="Google Shape;2547;p37"/>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7" name="Google Shape;2548;p37"/>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8" name="Google Shape;2549;p37"/>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79" name="Google Shape;2550;p37"/>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0" name="Google Shape;2551;p37"/>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1" name="Google Shape;2552;p37"/>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2" name="Google Shape;2553;p37"/>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3" name="Google Shape;2554;p37"/>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4" name="Google Shape;2555;p37"/>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5" name="Google Shape;2556;p37"/>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6" name="Google Shape;2557;p37"/>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7" name="Google Shape;2558;p37"/>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8" name="Google Shape;2559;p37"/>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89" name="Google Shape;2560;p37"/>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0" name="Google Shape;2561;p37"/>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1" name="Google Shape;2562;p37"/>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2" name="Google Shape;2563;p37"/>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3" name="Google Shape;2564;p37"/>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565;p37"/>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566;p37"/>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567;p37"/>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7" name="Google Shape;2568;p37"/>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8" name="Google Shape;2569;p37"/>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99" name="Google Shape;2570;p37"/>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0" name="Google Shape;2571;p37"/>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1" name="Google Shape;2572;p37"/>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2" name="Google Shape;2573;p37"/>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3" name="Google Shape;2574;p37"/>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4" name="Google Shape;2575;p37"/>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5" name="Google Shape;2576;p37"/>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6" name="Google Shape;2577;p37"/>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7" name="Google Shape;2578;p37"/>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8" name="Google Shape;2579;p37"/>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09" name="Google Shape;2580;p37"/>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0" name="Google Shape;2581;p37"/>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1" name="Google Shape;2582;p37"/>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2" name="Google Shape;2583;p37"/>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3" name="Google Shape;2584;p37"/>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314" name="Google Shape;2585;p37"/>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45" name="Google Shape;2586;p37"/>
            <p:cNvSpPr/>
            <p:nvPr/>
          </p:nvSpPr>
          <p:spPr>
            <a:xfrm>
              <a:off x="4424312" y="3389781"/>
              <a:ext cx="2237898" cy="1292066"/>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 name="Google Shape;2587;p37"/>
            <p:cNvSpPr/>
            <p:nvPr/>
          </p:nvSpPr>
          <p:spPr>
            <a:xfrm>
              <a:off x="4458697" y="3370540"/>
              <a:ext cx="2237898" cy="1292066"/>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7" name="Google Shape;2588;p37"/>
            <p:cNvSpPr/>
            <p:nvPr/>
          </p:nvSpPr>
          <p:spPr>
            <a:xfrm>
              <a:off x="4458697" y="3334726"/>
              <a:ext cx="2237898" cy="1292066"/>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8" name="Google Shape;2589;p37"/>
            <p:cNvSpPr/>
            <p:nvPr/>
          </p:nvSpPr>
          <p:spPr>
            <a:xfrm>
              <a:off x="5662371" y="3457123"/>
              <a:ext cx="830865" cy="479678"/>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9" name="Google Shape;2590;p37"/>
            <p:cNvSpPr/>
            <p:nvPr/>
          </p:nvSpPr>
          <p:spPr>
            <a:xfrm>
              <a:off x="5582647" y="3524845"/>
              <a:ext cx="793337" cy="458057"/>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0" name="Google Shape;2591;p37"/>
            <p:cNvSpPr/>
            <p:nvPr/>
          </p:nvSpPr>
          <p:spPr>
            <a:xfrm>
              <a:off x="5520830" y="3560469"/>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1" name="Google Shape;2592;p37"/>
            <p:cNvSpPr/>
            <p:nvPr/>
          </p:nvSpPr>
          <p:spPr>
            <a:xfrm>
              <a:off x="5459108" y="3596188"/>
              <a:ext cx="793337" cy="458057"/>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2" name="Google Shape;2593;p37"/>
            <p:cNvSpPr/>
            <p:nvPr/>
          </p:nvSpPr>
          <p:spPr>
            <a:xfrm>
              <a:off x="5006003" y="3836122"/>
              <a:ext cx="830770" cy="479679"/>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3" name="Google Shape;2594;p37"/>
            <p:cNvSpPr/>
            <p:nvPr/>
          </p:nvSpPr>
          <p:spPr>
            <a:xfrm>
              <a:off x="4926279" y="3903750"/>
              <a:ext cx="741616" cy="428244"/>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4" name="Google Shape;2595;p37"/>
            <p:cNvSpPr/>
            <p:nvPr/>
          </p:nvSpPr>
          <p:spPr>
            <a:xfrm>
              <a:off x="4864462" y="3939468"/>
              <a:ext cx="727614" cy="42005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5" name="Google Shape;2596;p37"/>
            <p:cNvSpPr/>
            <p:nvPr/>
          </p:nvSpPr>
          <p:spPr>
            <a:xfrm>
              <a:off x="4802740" y="3975092"/>
              <a:ext cx="620839" cy="358520"/>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6" name="Google Shape;2597;p37"/>
            <p:cNvSpPr/>
            <p:nvPr/>
          </p:nvSpPr>
          <p:spPr>
            <a:xfrm>
              <a:off x="5169357" y="3663339"/>
              <a:ext cx="421766" cy="243458"/>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7" name="Google Shape;2598;p37"/>
            <p:cNvSpPr/>
            <p:nvPr/>
          </p:nvSpPr>
          <p:spPr>
            <a:xfrm>
              <a:off x="5441867" y="3820597"/>
              <a:ext cx="421766" cy="243554"/>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8" name="Google Shape;2599;p37"/>
            <p:cNvSpPr/>
            <p:nvPr/>
          </p:nvSpPr>
          <p:spPr>
            <a:xfrm>
              <a:off x="5714378" y="3977950"/>
              <a:ext cx="421766" cy="243554"/>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59" name="Google Shape;2600;p37"/>
            <p:cNvSpPr/>
            <p:nvPr/>
          </p:nvSpPr>
          <p:spPr>
            <a:xfrm>
              <a:off x="2242896" y="2171438"/>
              <a:ext cx="357473" cy="206406"/>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0" name="Google Shape;2601;p37"/>
            <p:cNvSpPr/>
            <p:nvPr/>
          </p:nvSpPr>
          <p:spPr>
            <a:xfrm>
              <a:off x="2526170" y="2006084"/>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1" name="Google Shape;2602;p37"/>
            <p:cNvSpPr/>
            <p:nvPr/>
          </p:nvSpPr>
          <p:spPr>
            <a:xfrm>
              <a:off x="2632278" y="1017294"/>
              <a:ext cx="357473" cy="206311"/>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2" name="Google Shape;2603;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3" name="Google Shape;2604;p37"/>
            <p:cNvSpPr/>
            <p:nvPr/>
          </p:nvSpPr>
          <p:spPr>
            <a:xfrm>
              <a:off x="2632278" y="1120450"/>
              <a:ext cx="178784" cy="1032319"/>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4" name="Google Shape;2605;p37"/>
            <p:cNvSpPr/>
            <p:nvPr/>
          </p:nvSpPr>
          <p:spPr>
            <a:xfrm>
              <a:off x="2811062" y="1120450"/>
              <a:ext cx="178689" cy="1032319"/>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5" name="Google Shape;2606;p37"/>
            <p:cNvSpPr/>
            <p:nvPr/>
          </p:nvSpPr>
          <p:spPr>
            <a:xfrm>
              <a:off x="2364150" y="1481542"/>
              <a:ext cx="357473" cy="2065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6" name="Google Shape;2607;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7" name="Google Shape;2608;p37"/>
            <p:cNvSpPr/>
            <p:nvPr/>
          </p:nvSpPr>
          <p:spPr>
            <a:xfrm>
              <a:off x="2364150" y="1584793"/>
              <a:ext cx="178784" cy="72189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8" name="Google Shape;2609;p37"/>
            <p:cNvSpPr/>
            <p:nvPr/>
          </p:nvSpPr>
          <p:spPr>
            <a:xfrm>
              <a:off x="2542934" y="1584793"/>
              <a:ext cx="178688" cy="72189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69" name="Google Shape;2610;p37"/>
            <p:cNvSpPr/>
            <p:nvPr/>
          </p:nvSpPr>
          <p:spPr>
            <a:xfrm>
              <a:off x="2013915" y="2306693"/>
              <a:ext cx="357473" cy="206406"/>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0" name="Google Shape;2611;p37"/>
            <p:cNvSpPr/>
            <p:nvPr/>
          </p:nvSpPr>
          <p:spPr>
            <a:xfrm>
              <a:off x="2078685" y="1971984"/>
              <a:ext cx="357473" cy="206406"/>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1" name="Google Shape;2612;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2" name="Google Shape;2613;p37"/>
            <p:cNvSpPr/>
            <p:nvPr/>
          </p:nvSpPr>
          <p:spPr>
            <a:xfrm>
              <a:off x="2078685" y="2075140"/>
              <a:ext cx="178784" cy="399097"/>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3" name="Google Shape;2614;p37"/>
            <p:cNvSpPr/>
            <p:nvPr/>
          </p:nvSpPr>
          <p:spPr>
            <a:xfrm>
              <a:off x="2257469" y="2075140"/>
              <a:ext cx="178689" cy="399097"/>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4" name="Google Shape;2615;p37"/>
            <p:cNvSpPr/>
            <p:nvPr/>
          </p:nvSpPr>
          <p:spPr>
            <a:xfrm>
              <a:off x="4050634" y="46890"/>
              <a:ext cx="205002" cy="299719"/>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5" name="Google Shape;2616;p37"/>
            <p:cNvSpPr/>
            <p:nvPr/>
          </p:nvSpPr>
          <p:spPr>
            <a:xfrm>
              <a:off x="4066180" y="44285"/>
              <a:ext cx="98194" cy="12100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6" name="Google Shape;2617;p37"/>
            <p:cNvSpPr/>
            <p:nvPr/>
          </p:nvSpPr>
          <p:spPr>
            <a:xfrm>
              <a:off x="4085379" y="175665"/>
              <a:ext cx="121123" cy="135560"/>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7" name="Google Shape;2618;p37"/>
            <p:cNvSpPr/>
            <p:nvPr/>
          </p:nvSpPr>
          <p:spPr>
            <a:xfrm>
              <a:off x="3878508" y="229758"/>
              <a:ext cx="228579" cy="325392"/>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8" name="Google Shape;2619;p37"/>
            <p:cNvSpPr/>
            <p:nvPr/>
          </p:nvSpPr>
          <p:spPr>
            <a:xfrm>
              <a:off x="4050113" y="220052"/>
              <a:ext cx="176568" cy="232904"/>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79" name="Google Shape;2620;p37"/>
            <p:cNvSpPr/>
            <p:nvPr/>
          </p:nvSpPr>
          <p:spPr>
            <a:xfrm>
              <a:off x="4081568" y="53558"/>
              <a:ext cx="129892" cy="160015"/>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0" name="Google Shape;2621;p37"/>
            <p:cNvSpPr/>
            <p:nvPr/>
          </p:nvSpPr>
          <p:spPr>
            <a:xfrm>
              <a:off x="4086841" y="52931"/>
              <a:ext cx="130406" cy="122734"/>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1" name="Google Shape;2622;p37"/>
            <p:cNvSpPr/>
            <p:nvPr/>
          </p:nvSpPr>
          <p:spPr>
            <a:xfrm>
              <a:off x="3930273" y="858890"/>
              <a:ext cx="102549" cy="78223"/>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2" name="Google Shape;2623;p37"/>
            <p:cNvSpPr/>
            <p:nvPr/>
          </p:nvSpPr>
          <p:spPr>
            <a:xfrm>
              <a:off x="3930726" y="883849"/>
              <a:ext cx="102084" cy="53297"/>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3" name="Google Shape;2624;p37"/>
            <p:cNvSpPr/>
            <p:nvPr/>
          </p:nvSpPr>
          <p:spPr>
            <a:xfrm>
              <a:off x="3878956" y="825175"/>
              <a:ext cx="93870" cy="72719"/>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4" name="Google Shape;2625;p37"/>
            <p:cNvSpPr/>
            <p:nvPr/>
          </p:nvSpPr>
          <p:spPr>
            <a:xfrm>
              <a:off x="3879387" y="849177"/>
              <a:ext cx="93498" cy="48808"/>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5" name="Google Shape;2626;p37"/>
            <p:cNvSpPr/>
            <p:nvPr/>
          </p:nvSpPr>
          <p:spPr>
            <a:xfrm>
              <a:off x="3913772" y="449985"/>
              <a:ext cx="223526" cy="385528"/>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6" name="Google Shape;2627;p37"/>
            <p:cNvSpPr/>
            <p:nvPr/>
          </p:nvSpPr>
          <p:spPr>
            <a:xfrm>
              <a:off x="3974732" y="450747"/>
              <a:ext cx="222535" cy="417442"/>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7" name="Google Shape;2628;p37"/>
            <p:cNvSpPr/>
            <p:nvPr/>
          </p:nvSpPr>
          <p:spPr>
            <a:xfrm>
              <a:off x="3891839" y="424458"/>
              <a:ext cx="332782" cy="306321"/>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8" name="Google Shape;2629;p37"/>
            <p:cNvSpPr/>
            <p:nvPr/>
          </p:nvSpPr>
          <p:spPr>
            <a:xfrm>
              <a:off x="4159410" y="243442"/>
              <a:ext cx="115651" cy="405453"/>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89" name="Google Shape;2630;p37"/>
            <p:cNvSpPr/>
            <p:nvPr/>
          </p:nvSpPr>
          <p:spPr>
            <a:xfrm>
              <a:off x="4182076" y="238331"/>
              <a:ext cx="69928" cy="88934"/>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0" name="Google Shape;2631;p37"/>
            <p:cNvSpPr/>
            <p:nvPr/>
          </p:nvSpPr>
          <p:spPr>
            <a:xfrm>
              <a:off x="4044931" y="219924"/>
              <a:ext cx="59816" cy="6280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1" name="Google Shape;2632;p37"/>
            <p:cNvSpPr/>
            <p:nvPr/>
          </p:nvSpPr>
          <p:spPr>
            <a:xfrm>
              <a:off x="2494198" y="1192008"/>
              <a:ext cx="154251" cy="303342"/>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2" name="Google Shape;2633;p37"/>
            <p:cNvSpPr/>
            <p:nvPr/>
          </p:nvSpPr>
          <p:spPr>
            <a:xfrm>
              <a:off x="2527565" y="1904831"/>
              <a:ext cx="106588" cy="82319"/>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3" name="Google Shape;2634;p37"/>
            <p:cNvSpPr/>
            <p:nvPr/>
          </p:nvSpPr>
          <p:spPr>
            <a:xfrm>
              <a:off x="2527774" y="1931884"/>
              <a:ext cx="106123" cy="55368"/>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4" name="Google Shape;2635;p37"/>
            <p:cNvSpPr/>
            <p:nvPr/>
          </p:nvSpPr>
          <p:spPr>
            <a:xfrm>
              <a:off x="2655329" y="1830290"/>
              <a:ext cx="106576" cy="79516"/>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5" name="Google Shape;2636;p37"/>
            <p:cNvSpPr/>
            <p:nvPr/>
          </p:nvSpPr>
          <p:spPr>
            <a:xfrm>
              <a:off x="2655759" y="1855875"/>
              <a:ext cx="106154" cy="55320"/>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6" name="Google Shape;2637;p37"/>
            <p:cNvSpPr/>
            <p:nvPr/>
          </p:nvSpPr>
          <p:spPr>
            <a:xfrm>
              <a:off x="2362866" y="1465363"/>
              <a:ext cx="372536" cy="450662"/>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7" name="Google Shape;2638;p37"/>
            <p:cNvSpPr/>
            <p:nvPr/>
          </p:nvSpPr>
          <p:spPr>
            <a:xfrm>
              <a:off x="2393925" y="1163883"/>
              <a:ext cx="117160" cy="114020"/>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8" name="Google Shape;2639;p37"/>
            <p:cNvSpPr/>
            <p:nvPr/>
          </p:nvSpPr>
          <p:spPr>
            <a:xfrm>
              <a:off x="2362970" y="1179922"/>
              <a:ext cx="189574" cy="370837"/>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99" name="Google Shape;2640;p37"/>
            <p:cNvSpPr/>
            <p:nvPr/>
          </p:nvSpPr>
          <p:spPr>
            <a:xfrm>
              <a:off x="2389574" y="1045793"/>
              <a:ext cx="126365" cy="153696"/>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0" name="Google Shape;2641;p37"/>
            <p:cNvSpPr/>
            <p:nvPr/>
          </p:nvSpPr>
          <p:spPr>
            <a:xfrm>
              <a:off x="2377852" y="1032078"/>
              <a:ext cx="133256" cy="131805"/>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1" name="Google Shape;2642;p37"/>
            <p:cNvSpPr/>
            <p:nvPr/>
          </p:nvSpPr>
          <p:spPr>
            <a:xfrm>
              <a:off x="2511120" y="1180647"/>
              <a:ext cx="61436" cy="88868"/>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2" name="Google Shape;2643;p37"/>
            <p:cNvSpPr/>
            <p:nvPr/>
          </p:nvSpPr>
          <p:spPr>
            <a:xfrm>
              <a:off x="6137574" y="3350157"/>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3" name="Google Shape;2644;p37"/>
            <p:cNvSpPr/>
            <p:nvPr/>
          </p:nvSpPr>
          <p:spPr>
            <a:xfrm>
              <a:off x="6267054" y="2297586"/>
              <a:ext cx="217597" cy="318657"/>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4" name="Google Shape;2645;p37"/>
            <p:cNvSpPr/>
            <p:nvPr/>
          </p:nvSpPr>
          <p:spPr>
            <a:xfrm>
              <a:off x="6260770" y="2526901"/>
              <a:ext cx="40647" cy="23545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5" name="Google Shape;2646;p37"/>
            <p:cNvSpPr/>
            <p:nvPr/>
          </p:nvSpPr>
          <p:spPr>
            <a:xfrm>
              <a:off x="6283969" y="2294668"/>
              <a:ext cx="103921" cy="128329"/>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6" name="Google Shape;2647;p37"/>
            <p:cNvSpPr/>
            <p:nvPr/>
          </p:nvSpPr>
          <p:spPr>
            <a:xfrm>
              <a:off x="6304395" y="2434900"/>
              <a:ext cx="128622" cy="143860"/>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7" name="Google Shape;2648;p37"/>
            <p:cNvSpPr/>
            <p:nvPr/>
          </p:nvSpPr>
          <p:spPr>
            <a:xfrm>
              <a:off x="6266985" y="2481191"/>
              <a:ext cx="187397" cy="215209"/>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8" name="Google Shape;2649;p37"/>
            <p:cNvSpPr/>
            <p:nvPr/>
          </p:nvSpPr>
          <p:spPr>
            <a:xfrm>
              <a:off x="6300305" y="2304949"/>
              <a:ext cx="138529" cy="170431"/>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09" name="Google Shape;2650;p37"/>
            <p:cNvSpPr/>
            <p:nvPr/>
          </p:nvSpPr>
          <p:spPr>
            <a:xfrm>
              <a:off x="6305880" y="2304032"/>
              <a:ext cx="138474" cy="130867"/>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0" name="Google Shape;2651;p37"/>
            <p:cNvSpPr/>
            <p:nvPr/>
          </p:nvSpPr>
          <p:spPr>
            <a:xfrm>
              <a:off x="6412912" y="2510225"/>
              <a:ext cx="93089" cy="307779"/>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1" name="Google Shape;2652;p37"/>
            <p:cNvSpPr/>
            <p:nvPr/>
          </p:nvSpPr>
          <p:spPr>
            <a:xfrm>
              <a:off x="6328850" y="3433403"/>
              <a:ext cx="108744" cy="83141"/>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2" name="Google Shape;2653;p37"/>
            <p:cNvSpPr/>
            <p:nvPr/>
          </p:nvSpPr>
          <p:spPr>
            <a:xfrm>
              <a:off x="6329407" y="3459885"/>
              <a:ext cx="108204" cy="56238"/>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3" name="Google Shape;2654;p37"/>
            <p:cNvSpPr/>
            <p:nvPr/>
          </p:nvSpPr>
          <p:spPr>
            <a:xfrm>
              <a:off x="6246119" y="3415021"/>
              <a:ext cx="99827" cy="77341"/>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4" name="Google Shape;2655;p37"/>
            <p:cNvSpPr/>
            <p:nvPr/>
          </p:nvSpPr>
          <p:spPr>
            <a:xfrm>
              <a:off x="6246063" y="3440454"/>
              <a:ext cx="99536" cy="51729"/>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5" name="Google Shape;2656;p37"/>
            <p:cNvSpPr/>
            <p:nvPr/>
          </p:nvSpPr>
          <p:spPr>
            <a:xfrm>
              <a:off x="6262125" y="2696837"/>
              <a:ext cx="213068" cy="74445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6" name="Google Shape;2657;p37"/>
            <p:cNvSpPr/>
            <p:nvPr/>
          </p:nvSpPr>
          <p:spPr>
            <a:xfrm>
              <a:off x="6253173" y="2679311"/>
              <a:ext cx="226922" cy="495109"/>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7" name="Google Shape;2658;p37"/>
            <p:cNvSpPr/>
            <p:nvPr/>
          </p:nvSpPr>
          <p:spPr>
            <a:xfrm>
              <a:off x="6408973" y="2507035"/>
              <a:ext cx="76263" cy="95029"/>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8" name="Google Shape;2659;p37"/>
            <p:cNvSpPr/>
            <p:nvPr/>
          </p:nvSpPr>
          <p:spPr>
            <a:xfrm>
              <a:off x="6261399" y="2481311"/>
              <a:ext cx="63531" cy="66745"/>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19" name="Google Shape;2660;p37"/>
            <p:cNvSpPr/>
            <p:nvPr/>
          </p:nvSpPr>
          <p:spPr>
            <a:xfrm>
              <a:off x="2608942" y="4557070"/>
              <a:ext cx="432244" cy="249555"/>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0" name="Google Shape;2661;p37"/>
            <p:cNvSpPr/>
            <p:nvPr/>
          </p:nvSpPr>
          <p:spPr>
            <a:xfrm>
              <a:off x="2930982" y="3722965"/>
              <a:ext cx="85002" cy="305847"/>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1" name="Google Shape;2662;p37"/>
            <p:cNvSpPr/>
            <p:nvPr/>
          </p:nvSpPr>
          <p:spPr>
            <a:xfrm>
              <a:off x="2667241" y="4676337"/>
              <a:ext cx="123900" cy="70118"/>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2" name="Google Shape;2663;p37"/>
            <p:cNvSpPr/>
            <p:nvPr/>
          </p:nvSpPr>
          <p:spPr>
            <a:xfrm>
              <a:off x="2667120" y="4688038"/>
              <a:ext cx="121939" cy="58416"/>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3" name="Google Shape;2664;p37"/>
            <p:cNvSpPr/>
            <p:nvPr/>
          </p:nvSpPr>
          <p:spPr>
            <a:xfrm>
              <a:off x="2825027" y="4597173"/>
              <a:ext cx="119416" cy="67472"/>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4" name="Google Shape;2665;p37"/>
            <p:cNvSpPr/>
            <p:nvPr/>
          </p:nvSpPr>
          <p:spPr>
            <a:xfrm>
              <a:off x="2825072" y="4608314"/>
              <a:ext cx="117340" cy="56332"/>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5" name="Google Shape;2666;p37"/>
            <p:cNvSpPr/>
            <p:nvPr/>
          </p:nvSpPr>
          <p:spPr>
            <a:xfrm>
              <a:off x="2742284" y="3964900"/>
              <a:ext cx="238054" cy="732926"/>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2667;p37"/>
            <p:cNvSpPr/>
            <p:nvPr/>
          </p:nvSpPr>
          <p:spPr>
            <a:xfrm>
              <a:off x="2743301" y="3964900"/>
              <a:ext cx="236925" cy="409866"/>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2668;p37"/>
            <p:cNvSpPr/>
            <p:nvPr/>
          </p:nvSpPr>
          <p:spPr>
            <a:xfrm>
              <a:off x="2790577" y="3522142"/>
              <a:ext cx="160521" cy="258577"/>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2669;p37"/>
            <p:cNvSpPr/>
            <p:nvPr/>
          </p:nvSpPr>
          <p:spPr>
            <a:xfrm>
              <a:off x="2954700" y="3752463"/>
              <a:ext cx="61341" cy="108805"/>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2670;p37"/>
            <p:cNvSpPr/>
            <p:nvPr/>
          </p:nvSpPr>
          <p:spPr>
            <a:xfrm>
              <a:off x="2782487" y="3720882"/>
              <a:ext cx="191546" cy="273865"/>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2671;p37"/>
            <p:cNvSpPr/>
            <p:nvPr/>
          </p:nvSpPr>
          <p:spPr>
            <a:xfrm>
              <a:off x="2469603" y="3777311"/>
              <a:ext cx="368747" cy="265455"/>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1" name="Google Shape;2672;p37"/>
            <p:cNvSpPr/>
            <p:nvPr/>
          </p:nvSpPr>
          <p:spPr>
            <a:xfrm>
              <a:off x="2743245" y="3761847"/>
              <a:ext cx="100785" cy="104755"/>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2" name="Google Shape;2673;p37"/>
            <p:cNvSpPr/>
            <p:nvPr/>
          </p:nvSpPr>
          <p:spPr>
            <a:xfrm>
              <a:off x="2783810" y="3522089"/>
              <a:ext cx="201012" cy="328692"/>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3" name="Google Shape;2674;p37"/>
            <p:cNvSpPr/>
            <p:nvPr/>
          </p:nvSpPr>
          <p:spPr>
            <a:xfrm>
              <a:off x="2011725" y="4252365"/>
              <a:ext cx="432244" cy="249555"/>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4" name="Google Shape;2675;p37"/>
            <p:cNvSpPr/>
            <p:nvPr/>
          </p:nvSpPr>
          <p:spPr>
            <a:xfrm>
              <a:off x="2116256" y="4345803"/>
              <a:ext cx="122876" cy="95119"/>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5" name="Google Shape;2676;p37"/>
            <p:cNvSpPr/>
            <p:nvPr/>
          </p:nvSpPr>
          <p:spPr>
            <a:xfrm>
              <a:off x="2116272" y="4377142"/>
              <a:ext cx="122242" cy="6375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6" name="Google Shape;2677;p37"/>
            <p:cNvSpPr/>
            <p:nvPr/>
          </p:nvSpPr>
          <p:spPr>
            <a:xfrm>
              <a:off x="2242069" y="4298215"/>
              <a:ext cx="122771" cy="91654"/>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7" name="Google Shape;2678;p37"/>
            <p:cNvSpPr/>
            <p:nvPr/>
          </p:nvSpPr>
          <p:spPr>
            <a:xfrm>
              <a:off x="2242300" y="4327803"/>
              <a:ext cx="122230" cy="6380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8" name="Google Shape;2679;p37"/>
            <p:cNvSpPr/>
            <p:nvPr/>
          </p:nvSpPr>
          <p:spPr>
            <a:xfrm>
              <a:off x="2122246" y="3749635"/>
              <a:ext cx="211613" cy="606004"/>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39" name="Google Shape;2680;p37"/>
            <p:cNvSpPr/>
            <p:nvPr/>
          </p:nvSpPr>
          <p:spPr>
            <a:xfrm>
              <a:off x="2150411" y="3371683"/>
              <a:ext cx="135319" cy="132132"/>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0" name="Google Shape;2681;p37"/>
            <p:cNvSpPr/>
            <p:nvPr/>
          </p:nvSpPr>
          <p:spPr>
            <a:xfrm>
              <a:off x="2307535" y="3402925"/>
              <a:ext cx="192267" cy="377666"/>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1" name="Google Shape;2682;p37"/>
            <p:cNvSpPr/>
            <p:nvPr/>
          </p:nvSpPr>
          <p:spPr>
            <a:xfrm>
              <a:off x="2114600" y="3389774"/>
              <a:ext cx="219367" cy="442443"/>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2683;p37"/>
            <p:cNvSpPr/>
            <p:nvPr/>
          </p:nvSpPr>
          <p:spPr>
            <a:xfrm>
              <a:off x="2145213" y="3235029"/>
              <a:ext cx="146094" cy="177613"/>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2684;p37"/>
            <p:cNvSpPr/>
            <p:nvPr/>
          </p:nvSpPr>
          <p:spPr>
            <a:xfrm>
              <a:off x="2131725" y="3219615"/>
              <a:ext cx="154031" cy="152067"/>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4" name="Google Shape;2685;p37"/>
            <p:cNvSpPr/>
            <p:nvPr/>
          </p:nvSpPr>
          <p:spPr>
            <a:xfrm>
              <a:off x="2103052" y="3477411"/>
              <a:ext cx="196972" cy="338613"/>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5" name="Google Shape;2686;p37"/>
            <p:cNvSpPr/>
            <p:nvPr/>
          </p:nvSpPr>
          <p:spPr>
            <a:xfrm>
              <a:off x="2312810" y="3580852"/>
              <a:ext cx="228028" cy="306609"/>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6" name="Google Shape;2687;p37"/>
            <p:cNvSpPr/>
            <p:nvPr/>
          </p:nvSpPr>
          <p:spPr>
            <a:xfrm>
              <a:off x="2273486" y="3773067"/>
              <a:ext cx="115992" cy="56976"/>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7" name="Google Shape;2688;p37"/>
            <p:cNvSpPr/>
            <p:nvPr/>
          </p:nvSpPr>
          <p:spPr>
            <a:xfrm>
              <a:off x="2440714" y="3737029"/>
              <a:ext cx="71478" cy="5909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8" name="Google Shape;2689;p37"/>
            <p:cNvSpPr/>
            <p:nvPr/>
          </p:nvSpPr>
          <p:spPr>
            <a:xfrm>
              <a:off x="2285854" y="3390448"/>
              <a:ext cx="70866" cy="103155"/>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49" name="Google Shape;2690;p37"/>
            <p:cNvSpPr/>
            <p:nvPr/>
          </p:nvSpPr>
          <p:spPr>
            <a:xfrm>
              <a:off x="2088637" y="3460502"/>
              <a:ext cx="85975" cy="128318"/>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0" name="Google Shape;2691;p37"/>
            <p:cNvSpPr/>
            <p:nvPr/>
          </p:nvSpPr>
          <p:spPr>
            <a:xfrm>
              <a:off x="4813163" y="609565"/>
              <a:ext cx="169617" cy="333215"/>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1" name="Google Shape;2692;p37"/>
            <p:cNvSpPr/>
            <p:nvPr/>
          </p:nvSpPr>
          <p:spPr>
            <a:xfrm>
              <a:off x="4828467" y="1392196"/>
              <a:ext cx="116692" cy="90410"/>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2693;p37"/>
            <p:cNvSpPr/>
            <p:nvPr/>
          </p:nvSpPr>
          <p:spPr>
            <a:xfrm>
              <a:off x="4829505" y="1421916"/>
              <a:ext cx="116196" cy="60608"/>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2694;p37"/>
            <p:cNvSpPr/>
            <p:nvPr/>
          </p:nvSpPr>
          <p:spPr>
            <a:xfrm>
              <a:off x="4688430" y="1310886"/>
              <a:ext cx="116665" cy="87067"/>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4" name="Google Shape;2695;p37"/>
            <p:cNvSpPr/>
            <p:nvPr/>
          </p:nvSpPr>
          <p:spPr>
            <a:xfrm>
              <a:off x="4688726" y="1338477"/>
              <a:ext cx="116135" cy="60608"/>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5" name="Google Shape;2696;p37"/>
            <p:cNvSpPr/>
            <p:nvPr/>
          </p:nvSpPr>
          <p:spPr>
            <a:xfrm>
              <a:off x="4717732" y="910305"/>
              <a:ext cx="408631" cy="493987"/>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6" name="Google Shape;2697;p37"/>
            <p:cNvSpPr/>
            <p:nvPr/>
          </p:nvSpPr>
          <p:spPr>
            <a:xfrm>
              <a:off x="4963696" y="579048"/>
              <a:ext cx="128556" cy="125075"/>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7" name="Google Shape;2698;p37"/>
            <p:cNvSpPr/>
            <p:nvPr/>
          </p:nvSpPr>
          <p:spPr>
            <a:xfrm>
              <a:off x="4918440" y="596574"/>
              <a:ext cx="208599" cy="407146"/>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8" name="Google Shape;2699;p37"/>
            <p:cNvSpPr/>
            <p:nvPr/>
          </p:nvSpPr>
          <p:spPr>
            <a:xfrm>
              <a:off x="4958560" y="449309"/>
              <a:ext cx="138537" cy="168686"/>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59" name="Google Shape;2700;p37"/>
            <p:cNvSpPr/>
            <p:nvPr/>
          </p:nvSpPr>
          <p:spPr>
            <a:xfrm>
              <a:off x="4963736" y="434568"/>
              <a:ext cx="146199" cy="144480"/>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0" name="Google Shape;2701;p37"/>
            <p:cNvSpPr/>
            <p:nvPr/>
          </p:nvSpPr>
          <p:spPr>
            <a:xfrm>
              <a:off x="4896275" y="596956"/>
              <a:ext cx="67341" cy="98012"/>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1" name="Google Shape;2702;p37"/>
            <p:cNvSpPr/>
            <p:nvPr/>
          </p:nvSpPr>
          <p:spPr>
            <a:xfrm>
              <a:off x="5434686" y="3650290"/>
              <a:ext cx="676058" cy="390429"/>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2" name="Google Shape;2703;p37"/>
            <p:cNvSpPr/>
            <p:nvPr/>
          </p:nvSpPr>
          <p:spPr>
            <a:xfrm>
              <a:off x="5472633" y="3576375"/>
              <a:ext cx="587572" cy="226763"/>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3" name="Google Shape;2704;p37"/>
            <p:cNvSpPr/>
            <p:nvPr/>
          </p:nvSpPr>
          <p:spPr>
            <a:xfrm>
              <a:off x="5434724" y="3741253"/>
              <a:ext cx="51339" cy="103346"/>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4" name="Google Shape;2705;p37"/>
            <p:cNvSpPr/>
            <p:nvPr/>
          </p:nvSpPr>
          <p:spPr>
            <a:xfrm>
              <a:off x="6065565" y="3741825"/>
              <a:ext cx="45148" cy="102774"/>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2706;p37"/>
            <p:cNvSpPr/>
            <p:nvPr/>
          </p:nvSpPr>
          <p:spPr>
            <a:xfrm>
              <a:off x="5494446" y="3630573"/>
              <a:ext cx="562737" cy="32480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2707;p37"/>
            <p:cNvSpPr/>
            <p:nvPr/>
          </p:nvSpPr>
          <p:spPr>
            <a:xfrm>
              <a:off x="5460441" y="3803737"/>
              <a:ext cx="614737" cy="220544"/>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2708;p37"/>
            <p:cNvSpPr/>
            <p:nvPr/>
          </p:nvSpPr>
          <p:spPr>
            <a:xfrm>
              <a:off x="5434724" y="3551706"/>
              <a:ext cx="675989" cy="390489"/>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2709;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8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2710;p37"/>
            <p:cNvSpPr/>
            <p:nvPr/>
          </p:nvSpPr>
          <p:spPr>
            <a:xfrm>
              <a:off x="5382050" y="3902892"/>
              <a:ext cx="186213" cy="107537"/>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0" name="Google Shape;2711;p37"/>
            <p:cNvSpPr/>
            <p:nvPr/>
          </p:nvSpPr>
          <p:spPr>
            <a:xfrm>
              <a:off x="5425961" y="3928134"/>
              <a:ext cx="142303" cy="132873"/>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1" name="Google Shape;2712;p37"/>
            <p:cNvSpPr/>
            <p:nvPr/>
          </p:nvSpPr>
          <p:spPr>
            <a:xfrm>
              <a:off x="5023720" y="3961462"/>
              <a:ext cx="431291" cy="317858"/>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2" name="Google Shape;2713;p37"/>
            <p:cNvSpPr/>
            <p:nvPr/>
          </p:nvSpPr>
          <p:spPr>
            <a:xfrm rot="-1801764">
              <a:off x="5018434" y="4160307"/>
              <a:ext cx="74228" cy="128473"/>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3" name="Google Shape;2714;p37"/>
            <p:cNvSpPr/>
            <p:nvPr/>
          </p:nvSpPr>
          <p:spPr>
            <a:xfrm>
              <a:off x="5833536" y="4556308"/>
              <a:ext cx="432244" cy="249555"/>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4" name="Google Shape;2715;p37"/>
            <p:cNvSpPr/>
            <p:nvPr/>
          </p:nvSpPr>
          <p:spPr>
            <a:xfrm>
              <a:off x="6124048" y="3784878"/>
              <a:ext cx="99113" cy="215741"/>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5" name="Google Shape;2716;p37"/>
            <p:cNvSpPr/>
            <p:nvPr/>
          </p:nvSpPr>
          <p:spPr>
            <a:xfrm>
              <a:off x="6137955" y="3696137"/>
              <a:ext cx="71246" cy="137090"/>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6" name="Google Shape;2717;p37"/>
            <p:cNvSpPr/>
            <p:nvPr/>
          </p:nvSpPr>
          <p:spPr>
            <a:xfrm>
              <a:off x="5898535" y="4644969"/>
              <a:ext cx="153698" cy="86203"/>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7" name="Google Shape;2718;p37"/>
            <p:cNvSpPr/>
            <p:nvPr/>
          </p:nvSpPr>
          <p:spPr>
            <a:xfrm>
              <a:off x="5898544" y="4659654"/>
              <a:ext cx="151113" cy="71804"/>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8" name="Google Shape;2719;p37"/>
            <p:cNvSpPr/>
            <p:nvPr/>
          </p:nvSpPr>
          <p:spPr>
            <a:xfrm>
              <a:off x="6010930" y="4594540"/>
              <a:ext cx="153698" cy="86245"/>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79" name="Google Shape;2720;p37"/>
            <p:cNvSpPr/>
            <p:nvPr/>
          </p:nvSpPr>
          <p:spPr>
            <a:xfrm>
              <a:off x="6010940" y="4609266"/>
              <a:ext cx="151113" cy="71804"/>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0" name="Google Shape;2721;p37"/>
            <p:cNvSpPr/>
            <p:nvPr/>
          </p:nvSpPr>
          <p:spPr>
            <a:xfrm>
              <a:off x="5939834" y="4034528"/>
              <a:ext cx="224738" cy="634412"/>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1" name="Google Shape;2722;p37"/>
            <p:cNvSpPr/>
            <p:nvPr/>
          </p:nvSpPr>
          <p:spPr>
            <a:xfrm>
              <a:off x="5972635" y="3514319"/>
              <a:ext cx="163123" cy="261076"/>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2" name="Google Shape;2723;p37"/>
            <p:cNvSpPr/>
            <p:nvPr/>
          </p:nvSpPr>
          <p:spPr>
            <a:xfrm>
              <a:off x="5938247" y="3698937"/>
              <a:ext cx="250857" cy="415389"/>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3" name="Google Shape;2724;p37"/>
            <p:cNvSpPr/>
            <p:nvPr/>
          </p:nvSpPr>
          <p:spPr>
            <a:xfrm>
              <a:off x="5692823" y="3751153"/>
              <a:ext cx="318504" cy="248122"/>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4" name="Google Shape;2725;p37"/>
            <p:cNvSpPr/>
            <p:nvPr/>
          </p:nvSpPr>
          <p:spPr>
            <a:xfrm>
              <a:off x="5925738" y="3745773"/>
              <a:ext cx="96916" cy="141862"/>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5" name="Google Shape;2726;p37"/>
            <p:cNvSpPr/>
            <p:nvPr/>
          </p:nvSpPr>
          <p:spPr>
            <a:xfrm>
              <a:off x="5972396" y="3502859"/>
              <a:ext cx="158142" cy="174304"/>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nvGrpSpPr>
            <p:cNvPr id="186" name="Google Shape;2727;p37"/>
            <p:cNvGrpSpPr/>
            <p:nvPr/>
          </p:nvGrpSpPr>
          <p:grpSpPr>
            <a:xfrm>
              <a:off x="3871486" y="368362"/>
              <a:ext cx="330894" cy="250785"/>
              <a:chOff x="6621095" y="1452181"/>
              <a:chExt cx="330894" cy="250785"/>
            </a:xfrm>
          </p:grpSpPr>
          <p:sp>
            <p:nvSpPr>
              <p:cNvPr id="203" name="Google Shape;2728;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4" name="Google Shape;2729;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5" name="Google Shape;2730;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6" name="Google Shape;2731;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7" name="Google Shape;2732;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grpSp>
          <p:nvGrpSpPr>
            <p:cNvPr id="187" name="Google Shape;2733;p37"/>
            <p:cNvGrpSpPr/>
            <p:nvPr/>
          </p:nvGrpSpPr>
          <p:grpSpPr>
            <a:xfrm>
              <a:off x="4704106" y="852569"/>
              <a:ext cx="330894" cy="250785"/>
              <a:chOff x="6621095" y="1452181"/>
              <a:chExt cx="330894" cy="250785"/>
            </a:xfrm>
          </p:grpSpPr>
          <p:sp>
            <p:nvSpPr>
              <p:cNvPr id="198" name="Google Shape;2734;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9" name="Google Shape;2735;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0" name="Google Shape;2736;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1" name="Google Shape;2737;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202" name="Google Shape;2738;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188" name="Google Shape;2739;p37"/>
            <p:cNvSpPr/>
            <p:nvPr/>
          </p:nvSpPr>
          <p:spPr>
            <a:xfrm>
              <a:off x="5005135" y="663654"/>
              <a:ext cx="157949" cy="441664"/>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89" name="Google Shape;2740;p37"/>
            <p:cNvSpPr/>
            <p:nvPr/>
          </p:nvSpPr>
          <p:spPr>
            <a:xfrm>
              <a:off x="5078203" y="660182"/>
              <a:ext cx="90963" cy="123358"/>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nvGrpSpPr>
            <p:cNvPr id="190" name="Google Shape;2741;p37"/>
            <p:cNvGrpSpPr/>
            <p:nvPr/>
          </p:nvGrpSpPr>
          <p:grpSpPr>
            <a:xfrm flipH="1">
              <a:off x="2446567" y="1414370"/>
              <a:ext cx="298963" cy="226660"/>
              <a:chOff x="6621095" y="1452181"/>
              <a:chExt cx="330894" cy="250785"/>
            </a:xfrm>
          </p:grpSpPr>
          <p:sp>
            <p:nvSpPr>
              <p:cNvPr id="193" name="Google Shape;2742;p37"/>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4" name="Google Shape;2743;p37"/>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900"/>
                </a:srgbClr>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5" name="Google Shape;2744;p37"/>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6" name="Google Shape;2745;p37"/>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7" name="Google Shape;2746;p37"/>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sp>
          <p:nvSpPr>
            <p:cNvPr id="191" name="Google Shape;2747;p37"/>
            <p:cNvSpPr/>
            <p:nvPr/>
          </p:nvSpPr>
          <p:spPr>
            <a:xfrm>
              <a:off x="2329846" y="1241863"/>
              <a:ext cx="143174" cy="402337"/>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192" name="Google Shape;2748;p37"/>
            <p:cNvSpPr/>
            <p:nvPr/>
          </p:nvSpPr>
          <p:spPr>
            <a:xfrm>
              <a:off x="2323859" y="1237315"/>
              <a:ext cx="82772" cy="112806"/>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Calibri"/>
                <a:ea typeface="Calibri"/>
                <a:cs typeface="Calibri"/>
                <a:sym typeface="Calibri"/>
              </a:endParaRPr>
            </a:p>
          </p:txBody>
        </p:sp>
      </p:gr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35537" y="331037"/>
            <a:ext cx="3162300" cy="3162300"/>
          </a:xfrm>
          <a:prstGeom prst="rect">
            <a:avLst/>
          </a:prstGeom>
        </p:spPr>
      </p:pic>
      <p:sp>
        <p:nvSpPr>
          <p:cNvPr id="332" name="等腰三角形 331"/>
          <p:cNvSpPr/>
          <p:nvPr/>
        </p:nvSpPr>
        <p:spPr>
          <a:xfrm>
            <a:off x="1920585" y="2372391"/>
            <a:ext cx="8501307" cy="2127435"/>
          </a:xfrm>
          <a:prstGeom prst="triangle">
            <a:avLst>
              <a:gd name="adj" fmla="val 5015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33" name="Google Shape;1028;p23"/>
          <p:cNvSpPr txBox="1"/>
          <p:nvPr/>
        </p:nvSpPr>
        <p:spPr>
          <a:xfrm>
            <a:off x="5325111" y="4407119"/>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4000" b="1" i="0" u="none" strike="noStrike" kern="1200" cap="none" spc="0" normalizeH="0" baseline="0" noProof="0" dirty="0">
                <a:ln>
                  <a:noFill/>
                </a:ln>
                <a:solidFill>
                  <a:prstClr val="black">
                    <a:lumMod val="65000"/>
                    <a:lumOff val="35000"/>
                  </a:prstClr>
                </a:solidFill>
                <a:effectLst/>
                <a:uLnTx/>
                <a:uFillTx/>
                <a:latin typeface="Arial Rounded MT Bold" panose="020F0704030504030204" pitchFamily="34" charset="0"/>
                <a:ea typeface="Barlow"/>
                <a:cs typeface="Barlow"/>
                <a:sym typeface="Barlow"/>
              </a:rPr>
              <a:t>3A</a:t>
            </a:r>
            <a:endParaRPr kumimoji="0" sz="4000" b="0" i="0" u="none" strike="noStrike" kern="1200" cap="none" spc="0" normalizeH="0" baseline="0" noProof="0" dirty="0">
              <a:ln>
                <a:noFill/>
              </a:ln>
              <a:solidFill>
                <a:prstClr val="black">
                  <a:lumMod val="65000"/>
                  <a:lumOff val="35000"/>
                </a:prstClr>
              </a:solidFill>
              <a:effectLst/>
              <a:uLnTx/>
              <a:uFillTx/>
              <a:latin typeface="Arial Rounded MT Bold" panose="020F0704030504030204" pitchFamily="34" charset="0"/>
              <a:ea typeface="Barlow"/>
              <a:cs typeface="Barlow"/>
              <a:sym typeface="Barlow"/>
            </a:endParaRPr>
          </a:p>
        </p:txBody>
      </p:sp>
      <p:sp>
        <p:nvSpPr>
          <p:cNvPr id="334" name="Google Shape;1028;p23"/>
          <p:cNvSpPr txBox="1"/>
          <p:nvPr/>
        </p:nvSpPr>
        <p:spPr>
          <a:xfrm>
            <a:off x="4583393" y="3039314"/>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溝通</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5" name="Google Shape;1028;p23"/>
          <p:cNvSpPr txBox="1"/>
          <p:nvPr/>
        </p:nvSpPr>
        <p:spPr>
          <a:xfrm>
            <a:off x="6171238" y="3027368"/>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流程</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6" name="Google Shape;1028;p23"/>
          <p:cNvSpPr txBox="1"/>
          <p:nvPr/>
        </p:nvSpPr>
        <p:spPr>
          <a:xfrm>
            <a:off x="4584093" y="3493530"/>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資產</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7" name="Google Shape;1028;p23"/>
          <p:cNvSpPr txBox="1"/>
          <p:nvPr/>
        </p:nvSpPr>
        <p:spPr>
          <a:xfrm>
            <a:off x="6177807" y="3493458"/>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分級</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8" name="Google Shape;1028;p23"/>
          <p:cNvSpPr txBox="1"/>
          <p:nvPr/>
        </p:nvSpPr>
        <p:spPr>
          <a:xfrm>
            <a:off x="6199037" y="3941029"/>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技術</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39" name="Google Shape;1028;p23"/>
          <p:cNvSpPr txBox="1"/>
          <p:nvPr/>
        </p:nvSpPr>
        <p:spPr>
          <a:xfrm>
            <a:off x="4584093" y="3927669"/>
            <a:ext cx="1642743" cy="489192"/>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srgbClr val="FFFFFF"/>
                </a:solidFill>
                <a:effectLst/>
                <a:uLnTx/>
                <a:uFillTx/>
                <a:latin typeface="Arial Rounded MT Bold" panose="020F0704030504030204" pitchFamily="34" charset="0"/>
                <a:ea typeface="Barlow"/>
                <a:cs typeface="Barlow"/>
                <a:sym typeface="Barlow"/>
              </a:rPr>
              <a:t>整合</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rPr>
              <a:t>分潤</a:t>
            </a:r>
            <a:endParaRPr kumimoji="0" sz="2400" b="0"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Barlow"/>
              <a:cs typeface="Barlow"/>
              <a:sym typeface="Barlow"/>
            </a:endParaRPr>
          </a:p>
        </p:txBody>
      </p:sp>
      <p:sp>
        <p:nvSpPr>
          <p:cNvPr id="340" name="Google Shape;1028;p23"/>
          <p:cNvSpPr txBox="1"/>
          <p:nvPr/>
        </p:nvSpPr>
        <p:spPr>
          <a:xfrm>
            <a:off x="5374013" y="2387995"/>
            <a:ext cx="1642743" cy="694354"/>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3200" b="1" i="0" u="none" strike="noStrike" kern="1200" cap="none" spc="0" normalizeH="0" baseline="0" noProof="0" dirty="0">
                <a:ln>
                  <a:noFill/>
                </a:ln>
                <a:solidFill>
                  <a:prstClr val="white"/>
                </a:solidFill>
                <a:effectLst/>
                <a:uLnTx/>
                <a:uFillTx/>
                <a:latin typeface="Arial Rounded MT Bold" panose="020F0704030504030204" pitchFamily="34" charset="0"/>
                <a:ea typeface="Barlow"/>
                <a:cs typeface="Barlow"/>
                <a:sym typeface="Barlow"/>
              </a:rPr>
              <a:t>6</a:t>
            </a:r>
            <a:r>
              <a:rPr kumimoji="0" lang="zh-TW" altLang="en-US" sz="3200" b="1" i="0" u="none" strike="noStrike" kern="1200" cap="none" spc="0" normalizeH="0" baseline="0" noProof="0" dirty="0">
                <a:ln>
                  <a:noFill/>
                </a:ln>
                <a:solidFill>
                  <a:prstClr val="white"/>
                </a:solidFill>
                <a:effectLst/>
                <a:uLnTx/>
                <a:uFillTx/>
                <a:latin typeface="微軟正黑體"/>
                <a:ea typeface="微軟正黑體"/>
                <a:cs typeface="Barlow"/>
                <a:sym typeface="Barlow"/>
              </a:rPr>
              <a:t>合</a:t>
            </a:r>
            <a:endParaRPr kumimoji="0" sz="3200" b="0" i="0" u="none" strike="noStrike" kern="1200" cap="none" spc="0" normalizeH="0" baseline="0" noProof="0" dirty="0">
              <a:ln>
                <a:noFill/>
              </a:ln>
              <a:solidFill>
                <a:prstClr val="white"/>
              </a:solidFill>
              <a:effectLst/>
              <a:uLnTx/>
              <a:uFillTx/>
              <a:latin typeface="微軟正黑體"/>
              <a:ea typeface="微軟正黑體"/>
              <a:cs typeface="Barlow"/>
              <a:sym typeface="Barlow"/>
            </a:endParaRPr>
          </a:p>
        </p:txBody>
      </p:sp>
    </p:spTree>
    <p:extLst>
      <p:ext uri="{BB962C8B-B14F-4D97-AF65-F5344CB8AC3E}">
        <p14:creationId xmlns:p14="http://schemas.microsoft.com/office/powerpoint/2010/main" val="720663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34BF7DE-61D6-47EA-ADEC-3D41F8057917}"/>
              </a:ext>
            </a:extLst>
          </p:cNvPr>
          <p:cNvSpPr txBox="1"/>
          <p:nvPr/>
        </p:nvSpPr>
        <p:spPr>
          <a:xfrm>
            <a:off x="274363" y="235068"/>
            <a:ext cx="6696887" cy="584775"/>
          </a:xfrm>
          <a:prstGeom prst="rect">
            <a:avLst/>
          </a:prstGeom>
          <a:noFill/>
        </p:spPr>
        <p:txBody>
          <a:bodyPr wrap="square" rtlCol="0">
            <a:spAutoFit/>
          </a:bodyPr>
          <a:lstStyle/>
          <a:p>
            <a:r>
              <a:rPr lang="zh-TW" altLang="en-US" sz="3200" b="1" dirty="0">
                <a:latin typeface="Arial Rounded MT Bold" panose="020F0704030504030204" pitchFamily="34" charset="0"/>
                <a:ea typeface="微软雅黑" panose="020B0503020204020204" pitchFamily="34" charset="-122"/>
              </a:rPr>
              <a:t>銀行與證券線上開戶填寫資料統整</a:t>
            </a:r>
          </a:p>
        </p:txBody>
      </p:sp>
      <p:sp>
        <p:nvSpPr>
          <p:cNvPr id="2" name="投影片編號版面配置區 1">
            <a:extLst>
              <a:ext uri="{FF2B5EF4-FFF2-40B4-BE49-F238E27FC236}">
                <a16:creationId xmlns:a16="http://schemas.microsoft.com/office/drawing/2014/main" id="{D4DBAB95-C1ED-48A7-B392-7DDFC77BD032}"/>
              </a:ext>
            </a:extLst>
          </p:cNvPr>
          <p:cNvSpPr>
            <a:spLocks noGrp="1"/>
          </p:cNvSpPr>
          <p:nvPr>
            <p:ph type="sldNum" sz="quarter" idx="12"/>
          </p:nvPr>
        </p:nvSpPr>
        <p:spPr/>
        <p:txBody>
          <a:bodyPr/>
          <a:lstStyle/>
          <a:p>
            <a:fld id="{22997A8D-362F-4B30-9B49-F80EA63893ED}" type="slidenum">
              <a:rPr lang="zh-TW" altLang="en-US" smtClean="0"/>
              <a:t>20</a:t>
            </a:fld>
            <a:endParaRPr lang="zh-TW" altLang="en-US"/>
          </a:p>
        </p:txBody>
      </p:sp>
      <p:graphicFrame>
        <p:nvGraphicFramePr>
          <p:cNvPr id="6" name="表格 5">
            <a:extLst>
              <a:ext uri="{FF2B5EF4-FFF2-40B4-BE49-F238E27FC236}">
                <a16:creationId xmlns:a16="http://schemas.microsoft.com/office/drawing/2014/main" id="{4AD674B7-5595-493F-BA40-CD29FBA6D2B6}"/>
              </a:ext>
            </a:extLst>
          </p:cNvPr>
          <p:cNvGraphicFramePr>
            <a:graphicFrameLocks noGrp="1"/>
          </p:cNvGraphicFramePr>
          <p:nvPr/>
        </p:nvGraphicFramePr>
        <p:xfrm>
          <a:off x="476778" y="843985"/>
          <a:ext cx="4844253" cy="2644896"/>
        </p:xfrm>
        <a:graphic>
          <a:graphicData uri="http://schemas.openxmlformats.org/drawingml/2006/table">
            <a:tbl>
              <a:tblPr/>
              <a:tblGrid>
                <a:gridCol w="1597619">
                  <a:extLst>
                    <a:ext uri="{9D8B030D-6E8A-4147-A177-3AD203B41FA5}">
                      <a16:colId xmlns:a16="http://schemas.microsoft.com/office/drawing/2014/main" val="20000"/>
                    </a:ext>
                  </a:extLst>
                </a:gridCol>
                <a:gridCol w="2268750">
                  <a:extLst>
                    <a:ext uri="{9D8B030D-6E8A-4147-A177-3AD203B41FA5}">
                      <a16:colId xmlns:a16="http://schemas.microsoft.com/office/drawing/2014/main" val="20001"/>
                    </a:ext>
                  </a:extLst>
                </a:gridCol>
                <a:gridCol w="494912">
                  <a:extLst>
                    <a:ext uri="{9D8B030D-6E8A-4147-A177-3AD203B41FA5}">
                      <a16:colId xmlns:a16="http://schemas.microsoft.com/office/drawing/2014/main" val="20002"/>
                    </a:ext>
                  </a:extLst>
                </a:gridCol>
                <a:gridCol w="482972">
                  <a:extLst>
                    <a:ext uri="{9D8B030D-6E8A-4147-A177-3AD203B41FA5}">
                      <a16:colId xmlns:a16="http://schemas.microsoft.com/office/drawing/2014/main" val="20003"/>
                    </a:ext>
                  </a:extLst>
                </a:gridCol>
              </a:tblGrid>
              <a:tr h="99134">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共同項目</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0"/>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中文</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英文姓名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1"/>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身分證字號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3"/>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出生日期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西元        年        月        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4"/>
                  </a:ext>
                </a:extLst>
              </a:tr>
              <a:tr h="17376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美國海外帳戶</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FATCA</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身分聲明書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●本人非美國公民</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5"/>
                  </a:ext>
                </a:extLst>
              </a:tr>
              <a:tr h="87939">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戶籍地址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OCR</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辨識</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6"/>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現居地址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○同戶籍  ○其他</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7"/>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公司電話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8"/>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行動電話</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09"/>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電子信箱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E-mail)</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0"/>
                  </a:ext>
                </a:extLst>
              </a:tr>
              <a:tr h="17376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學歷</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○博士  ○碩士  ○大學  ○高中職  ○專科  ○國中  ○國小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1"/>
                  </a:ext>
                </a:extLst>
              </a:tr>
              <a:tr h="87939">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職業類別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選單</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0012"/>
                  </a:ext>
                </a:extLst>
              </a:tr>
            </a:tbl>
          </a:graphicData>
        </a:graphic>
      </p:graphicFrame>
      <p:graphicFrame>
        <p:nvGraphicFramePr>
          <p:cNvPr id="7" name="表格 6">
            <a:extLst>
              <a:ext uri="{FF2B5EF4-FFF2-40B4-BE49-F238E27FC236}">
                <a16:creationId xmlns:a16="http://schemas.microsoft.com/office/drawing/2014/main" id="{8B6DA93F-08D8-4085-89D7-0D52CD82EA8E}"/>
              </a:ext>
            </a:extLst>
          </p:cNvPr>
          <p:cNvGraphicFramePr>
            <a:graphicFrameLocks noGrp="1"/>
          </p:cNvGraphicFramePr>
          <p:nvPr/>
        </p:nvGraphicFramePr>
        <p:xfrm>
          <a:off x="476778" y="3695088"/>
          <a:ext cx="4844253" cy="3028688"/>
        </p:xfrm>
        <a:graphic>
          <a:graphicData uri="http://schemas.openxmlformats.org/drawingml/2006/table">
            <a:tbl>
              <a:tblPr/>
              <a:tblGrid>
                <a:gridCol w="1725025">
                  <a:extLst>
                    <a:ext uri="{9D8B030D-6E8A-4147-A177-3AD203B41FA5}">
                      <a16:colId xmlns:a16="http://schemas.microsoft.com/office/drawing/2014/main" val="2486933415"/>
                    </a:ext>
                  </a:extLst>
                </a:gridCol>
                <a:gridCol w="2097908">
                  <a:extLst>
                    <a:ext uri="{9D8B030D-6E8A-4147-A177-3AD203B41FA5}">
                      <a16:colId xmlns:a16="http://schemas.microsoft.com/office/drawing/2014/main" val="2649809948"/>
                    </a:ext>
                  </a:extLst>
                </a:gridCol>
                <a:gridCol w="510660">
                  <a:extLst>
                    <a:ext uri="{9D8B030D-6E8A-4147-A177-3AD203B41FA5}">
                      <a16:colId xmlns:a16="http://schemas.microsoft.com/office/drawing/2014/main" val="4178715726"/>
                    </a:ext>
                  </a:extLst>
                </a:gridCol>
                <a:gridCol w="510660">
                  <a:extLst>
                    <a:ext uri="{9D8B030D-6E8A-4147-A177-3AD203B41FA5}">
                      <a16:colId xmlns:a16="http://schemas.microsoft.com/office/drawing/2014/main" val="2571159247"/>
                    </a:ext>
                  </a:extLst>
                </a:gridCol>
              </a:tblGrid>
              <a:tr h="190260">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銀行特有</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747081050"/>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身分證領證補換類別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24080044"/>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身分證發證日期</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310277712"/>
                  </a:ext>
                </a:extLst>
              </a:tr>
              <a:tr h="163642">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發證地點</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098303606"/>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出生地</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259417019"/>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子職業</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227832208"/>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職稱</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401619245"/>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年收入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069350083"/>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開戶目的</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272014542"/>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共同行銷條款</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○同意○不同意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655971771"/>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同時開啟電子支付帳戶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○同意○不同意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944577441"/>
                  </a:ext>
                </a:extLst>
              </a:tr>
              <a:tr h="163642">
                <a:tc rowSpan="2">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信用卡驗證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880555729"/>
                  </a:ext>
                </a:extLst>
              </a:tr>
              <a:tr h="163642">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他行存款帳戶驗證</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22614074"/>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上傳證件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身分證正反面</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第二證件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214101141"/>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上傳財力證明</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07334140"/>
                  </a:ext>
                </a:extLst>
              </a:tr>
              <a:tr h="163642">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選擇金融卡</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61094122"/>
                  </a:ext>
                </a:extLst>
              </a:tr>
            </a:tbl>
          </a:graphicData>
        </a:graphic>
      </p:graphicFrame>
      <p:graphicFrame>
        <p:nvGraphicFramePr>
          <p:cNvPr id="8" name="表格 7">
            <a:extLst>
              <a:ext uri="{FF2B5EF4-FFF2-40B4-BE49-F238E27FC236}">
                <a16:creationId xmlns:a16="http://schemas.microsoft.com/office/drawing/2014/main" id="{81B73E42-C6B6-4860-8DF2-B0CBA250364B}"/>
              </a:ext>
            </a:extLst>
          </p:cNvPr>
          <p:cNvGraphicFramePr>
            <a:graphicFrameLocks noGrp="1"/>
          </p:cNvGraphicFramePr>
          <p:nvPr/>
        </p:nvGraphicFramePr>
        <p:xfrm>
          <a:off x="5876272" y="843985"/>
          <a:ext cx="5699644" cy="3765981"/>
        </p:xfrm>
        <a:graphic>
          <a:graphicData uri="http://schemas.openxmlformats.org/drawingml/2006/table">
            <a:tbl>
              <a:tblPr/>
              <a:tblGrid>
                <a:gridCol w="1282709">
                  <a:extLst>
                    <a:ext uri="{9D8B030D-6E8A-4147-A177-3AD203B41FA5}">
                      <a16:colId xmlns:a16="http://schemas.microsoft.com/office/drawing/2014/main" val="3791689191"/>
                    </a:ext>
                  </a:extLst>
                </a:gridCol>
                <a:gridCol w="3414985">
                  <a:extLst>
                    <a:ext uri="{9D8B030D-6E8A-4147-A177-3AD203B41FA5}">
                      <a16:colId xmlns:a16="http://schemas.microsoft.com/office/drawing/2014/main" val="4235566707"/>
                    </a:ext>
                  </a:extLst>
                </a:gridCol>
                <a:gridCol w="496110">
                  <a:extLst>
                    <a:ext uri="{9D8B030D-6E8A-4147-A177-3AD203B41FA5}">
                      <a16:colId xmlns:a16="http://schemas.microsoft.com/office/drawing/2014/main" val="1784253527"/>
                    </a:ext>
                  </a:extLst>
                </a:gridCol>
                <a:gridCol w="505840">
                  <a:extLst>
                    <a:ext uri="{9D8B030D-6E8A-4147-A177-3AD203B41FA5}">
                      <a16:colId xmlns:a16="http://schemas.microsoft.com/office/drawing/2014/main" val="304893309"/>
                    </a:ext>
                  </a:extLst>
                </a:gridCol>
              </a:tblGrid>
              <a:tr h="223641">
                <a:tc gridSpan="2">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線上開戶基本資料欄位</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r>
                        <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rPr>
                        <a:t>證券特有</a:t>
                      </a: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a:t>
                      </a:r>
                      <a:endParaRPr lang="zh-TW" altLang="en-US" sz="14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hMerge="1">
                  <a:txBody>
                    <a:bodyPr/>
                    <a:lstStyle/>
                    <a:p>
                      <a:endParaRPr lang="zh-TW" alt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銀行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zh-TW" altLang="en-US" sz="1400" b="1" i="0" u="none" strike="noStrike" dirty="0">
                          <a:solidFill>
                            <a:schemeClr val="tx1"/>
                          </a:solidFill>
                          <a:effectLst/>
                          <a:latin typeface="微軟正黑體" panose="020B0604030504040204" pitchFamily="34" charset="-120"/>
                          <a:ea typeface="微軟正黑體" panose="020B0604030504040204" pitchFamily="34" charset="-120"/>
                        </a:rPr>
                        <a:t>證券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973502254"/>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性別</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○男 ○女</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4106247"/>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婚姻狀況</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○已婚 ○未婚</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146682945"/>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國籍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●中華民國</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1219490590"/>
                  </a:ext>
                </a:extLst>
              </a:tr>
              <a:tr h="130137">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住家電話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808917379"/>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其他連絡電話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086588953"/>
                  </a:ext>
                </a:extLst>
              </a:tr>
              <a:tr h="72708">
                <a:tc rowSpan="4">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緊急聯絡人資料</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姓名</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662208154"/>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與申請人關係</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4135517263"/>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行動電話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92735304"/>
                  </a:ext>
                </a:extLst>
              </a:tr>
              <a:tr h="72708">
                <a:tc vMerge="1">
                  <a:txBody>
                    <a:bodyPr/>
                    <a:lstStyle/>
                    <a:p>
                      <a:endParaRPr lang="zh-TW" altLang="en-US"/>
                    </a:p>
                  </a:txBody>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聯絡電話</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選填</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867069231"/>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電子式交易</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●同意申請，電子式交易規範請詳閱開戶契約書。</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142419592"/>
                  </a:ext>
                </a:extLst>
              </a:tr>
              <a:tr h="214625">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電子式交易帳戶委託買賣方式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●網路委託</a:t>
                      </a:r>
                      <a:b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b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註：如需申請證券語音下單委託，待開戶完成後臨櫃辦理。</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769890396"/>
                  </a:ext>
                </a:extLst>
              </a:tr>
              <a:tr h="214625">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對帳單寄送方式</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●對帳單以基本資料留存之</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E-mail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寄送電子對帳單。</a:t>
                      </a:r>
                      <a:b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b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註：日後取消電子對帳單或期貨</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E-mail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寄送失敗將改以書面寄至通訊地址。</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549026929"/>
                  </a:ext>
                </a:extLst>
              </a:tr>
              <a:tr h="72708">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電子交易密碼收執</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●同意以</a:t>
                      </a: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OTP </a:t>
                      </a: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簡訊發送通行碼驗證設定方式領取。</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3891870888"/>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集保存摺</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●申請手機存摺。</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659493146"/>
                  </a:ext>
                </a:extLst>
              </a:tr>
              <a:tr h="72708">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客戶收執文件</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●以線上留存文件方式進行。</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l" fontAlgn="ctr"/>
                      <a:r>
                        <a:rPr lang="zh-TW" altLang="en-US" sz="12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tc>
                  <a:txBody>
                    <a:bodyPr/>
                    <a:lstStyle/>
                    <a:p>
                      <a:pPr algn="ctr" fontAlgn="ctr"/>
                      <a:r>
                        <a:rPr lang="en-US" sz="1200" b="0" i="0" u="none" strike="noStrike" dirty="0">
                          <a:solidFill>
                            <a:schemeClr val="tx1"/>
                          </a:solidFill>
                          <a:effectLst/>
                          <a:latin typeface="微軟正黑體" panose="020B0604030504040204" pitchFamily="34" charset="-120"/>
                          <a:ea typeface="微軟正黑體" panose="020B0604030504040204" pitchFamily="34" charset="-120"/>
                        </a:rPr>
                        <a:t>V</a:t>
                      </a:r>
                    </a:p>
                  </a:txBody>
                  <a:tcPr marL="4508" marR="4508" marT="4508" marB="0" anchor="ctr">
                    <a:lnL w="12700" cap="flat" cmpd="sng" algn="ctr">
                      <a:solidFill>
                        <a:srgbClr val="D6B288"/>
                      </a:solidFill>
                      <a:prstDash val="solid"/>
                      <a:round/>
                      <a:headEnd type="none" w="med" len="med"/>
                      <a:tailEnd type="none" w="med" len="med"/>
                    </a:lnL>
                    <a:lnR w="12700" cap="flat" cmpd="sng" algn="ctr">
                      <a:solidFill>
                        <a:srgbClr val="D6B288"/>
                      </a:solidFill>
                      <a:prstDash val="solid"/>
                      <a:round/>
                      <a:headEnd type="none" w="med" len="med"/>
                      <a:tailEnd type="none" w="med" len="med"/>
                    </a:lnR>
                    <a:lnT w="12700" cap="flat" cmpd="sng" algn="ctr">
                      <a:solidFill>
                        <a:srgbClr val="D6B288"/>
                      </a:solidFill>
                      <a:prstDash val="solid"/>
                      <a:round/>
                      <a:headEnd type="none" w="med" len="med"/>
                      <a:tailEnd type="none" w="med" len="med"/>
                    </a:lnT>
                    <a:lnB w="12700" cap="flat" cmpd="sng" algn="ctr">
                      <a:solidFill>
                        <a:srgbClr val="D6B288"/>
                      </a:solidFill>
                      <a:prstDash val="solid"/>
                      <a:round/>
                      <a:headEnd type="none" w="med" len="med"/>
                      <a:tailEnd type="none" w="med" len="med"/>
                    </a:lnB>
                    <a:noFill/>
                  </a:tcPr>
                </a:tc>
                <a:extLst>
                  <a:ext uri="{0D108BD9-81ED-4DB2-BD59-A6C34878D82A}">
                    <a16:rowId xmlns:a16="http://schemas.microsoft.com/office/drawing/2014/main" val="2741212390"/>
                  </a:ext>
                </a:extLst>
              </a:tr>
            </a:tbl>
          </a:graphicData>
        </a:graphic>
      </p:graphicFrame>
    </p:spTree>
    <p:extLst>
      <p:ext uri="{BB962C8B-B14F-4D97-AF65-F5344CB8AC3E}">
        <p14:creationId xmlns:p14="http://schemas.microsoft.com/office/powerpoint/2010/main" val="360639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8C023203-44E1-4A7A-B3B6-377BF92A0002}"/>
              </a:ext>
            </a:extLst>
          </p:cNvPr>
          <p:cNvGraphicFramePr>
            <a:graphicFrameLocks noGrp="1"/>
          </p:cNvGraphicFramePr>
          <p:nvPr/>
        </p:nvGraphicFramePr>
        <p:xfrm>
          <a:off x="505924" y="1407521"/>
          <a:ext cx="11171551" cy="5291012"/>
        </p:xfrm>
        <a:graphic>
          <a:graphicData uri="http://schemas.openxmlformats.org/drawingml/2006/table">
            <a:tbl>
              <a:tblPr firstRow="1" firstCol="1" bandRow="1">
                <a:tableStyleId>{5940675A-B579-460E-94D1-54222C63F5DA}</a:tableStyleId>
              </a:tblPr>
              <a:tblGrid>
                <a:gridCol w="1827859">
                  <a:extLst>
                    <a:ext uri="{9D8B030D-6E8A-4147-A177-3AD203B41FA5}">
                      <a16:colId xmlns:a16="http://schemas.microsoft.com/office/drawing/2014/main" val="1990867276"/>
                    </a:ext>
                  </a:extLst>
                </a:gridCol>
                <a:gridCol w="8010739">
                  <a:extLst>
                    <a:ext uri="{9D8B030D-6E8A-4147-A177-3AD203B41FA5}">
                      <a16:colId xmlns:a16="http://schemas.microsoft.com/office/drawing/2014/main" val="1251059323"/>
                    </a:ext>
                  </a:extLst>
                </a:gridCol>
                <a:gridCol w="1332953">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932973">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第四條 電子銀行業務之交易類別及風險</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a:txBody>
                    <a:bodyPr/>
                    <a:lstStyle/>
                    <a:p>
                      <a:pPr lvl="0"/>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u="none" kern="1200" dirty="0">
                          <a:solidFill>
                            <a:schemeClr val="tx1"/>
                          </a:solidFill>
                          <a:effectLst/>
                          <a:latin typeface="微軟正黑體" panose="020B0604030504040204" pitchFamily="34" charset="-120"/>
                          <a:ea typeface="微軟正黑體" panose="020B0604030504040204" pitchFamily="34" charset="-120"/>
                          <a:cs typeface="+mn-cs"/>
                        </a:rPr>
                        <a:t>電子轉帳及交易指示類</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服務項目 </a:t>
                      </a:r>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１、電子交易、轉帳授權、帳務通知 </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服務項目舉例如下： 存提款、轉帳、匯兌、匯款、消費、</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投資</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（如基金、債票券、結構型商品）、款項繳納、授信、付款指示等交易。</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高風險及低風險性之交易</a:t>
                      </a:r>
                      <a:r>
                        <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低風險</a:t>
                      </a:r>
                      <a:r>
                        <a:rPr lang="zh-TW" altLang="en-US" sz="1200" u="sng" kern="1200" dirty="0">
                          <a:solidFill>
                            <a:srgbClr val="C00000"/>
                          </a:solidFill>
                          <a:effectLst/>
                          <a:latin typeface="微軟正黑體" panose="020B0604030504040204" pitchFamily="34" charset="-120"/>
                          <a:ea typeface="微軟正黑體" panose="020B0604030504040204" pitchFamily="34" charset="-120"/>
                          <a:cs typeface="+mn-cs"/>
                        </a:rPr>
                        <a:t>：</a:t>
                      </a:r>
                      <a:r>
                        <a:rPr lang="en-US"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7.</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同一統一編號帳戶間轉帳或投資</a:t>
                      </a:r>
                    </a:p>
                  </a:txBody>
                  <a:tcPr marL="69973" marR="69973" marT="0" marB="0" anchor="ctr">
                    <a:solidFill>
                      <a:schemeClr val="bg1"/>
                    </a:solidFill>
                  </a:tcPr>
                </a:tc>
                <a:tc rowSpan="4">
                  <a:txBody>
                    <a:bodyPr/>
                    <a:lstStyle/>
                    <a:p>
                      <a:pPr algn="just">
                        <a:spcAft>
                          <a:spcPts val="0"/>
                        </a:spcAft>
                      </a:pPr>
                      <a:r>
                        <a:rPr lang="en-US" altLang="zh-TW" sz="1200" kern="1200" dirty="0">
                          <a:effectLst/>
                          <a:latin typeface="微軟正黑體" panose="020B0604030504040204" pitchFamily="34" charset="-120"/>
                          <a:ea typeface="微軟正黑體" panose="020B0604030504040204" pitchFamily="34" charset="-120"/>
                        </a:rPr>
                        <a:t>1.</a:t>
                      </a:r>
                      <a:r>
                        <a:rPr lang="zh-TW" altLang="zh-TW" sz="1200" kern="1200" dirty="0">
                          <a:effectLst/>
                          <a:latin typeface="微軟正黑體" panose="020B0604030504040204" pitchFamily="34" charset="-120"/>
                          <a:ea typeface="微軟正黑體" panose="020B0604030504040204" pitchFamily="34" charset="-120"/>
                        </a:rPr>
                        <a:t>客戶須以「</a:t>
                      </a:r>
                      <a:r>
                        <a:rPr lang="zh-TW" altLang="zh-TW" sz="1200" kern="1200" dirty="0">
                          <a:solidFill>
                            <a:srgbClr val="C00000"/>
                          </a:solidFill>
                          <a:effectLst/>
                          <a:latin typeface="微軟正黑體" panose="020B0604030504040204" pitchFamily="34" charset="-120"/>
                          <a:ea typeface="微軟正黑體" panose="020B0604030504040204" pitchFamily="34" charset="-120"/>
                        </a:rPr>
                        <a:t>密碼、圖形鎖、手勢、生物特徵</a:t>
                      </a:r>
                      <a:r>
                        <a:rPr lang="zh-TW" altLang="zh-TW" sz="1200" kern="1200" dirty="0">
                          <a:effectLst/>
                          <a:latin typeface="微軟正黑體" panose="020B0604030504040204" pitchFamily="34" charset="-120"/>
                          <a:ea typeface="微軟正黑體" panose="020B0604030504040204" pitchFamily="34" charset="-120"/>
                        </a:rPr>
                        <a:t>」其中一項驗證技術登入後才可進行</a:t>
                      </a:r>
                      <a:r>
                        <a:rPr lang="en-US" altLang="zh-TW" sz="1200" kern="1200" dirty="0">
                          <a:effectLst/>
                          <a:latin typeface="微軟正黑體" panose="020B0604030504040204" pitchFamily="34" charset="-120"/>
                          <a:ea typeface="微軟正黑體" panose="020B0604030504040204" pitchFamily="34" charset="-120"/>
                        </a:rPr>
                        <a:t>SSO</a:t>
                      </a:r>
                      <a:r>
                        <a:rPr lang="zh-TW" altLang="en-US" sz="1200" kern="1200" dirty="0">
                          <a:effectLst/>
                          <a:latin typeface="微軟正黑體" panose="020B0604030504040204" pitchFamily="34" charset="-120"/>
                          <a:ea typeface="微軟正黑體" panose="020B0604030504040204" pitchFamily="34" charset="-120"/>
                        </a:rPr>
                        <a:t>證券網。</a:t>
                      </a:r>
                      <a:endParaRPr lang="en-US" altLang="zh-TW" sz="1200" kern="1200" dirty="0">
                        <a:effectLst/>
                        <a:latin typeface="微軟正黑體" panose="020B0604030504040204" pitchFamily="34" charset="-120"/>
                        <a:ea typeface="微軟正黑體" panose="020B0604030504040204" pitchFamily="34" charset="-120"/>
                      </a:endParaRPr>
                    </a:p>
                    <a:p>
                      <a:pPr algn="just">
                        <a:spcAft>
                          <a:spcPts val="0"/>
                        </a:spcAft>
                      </a:pPr>
                      <a:endPar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r>
                        <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客戶須具網銀</a:t>
                      </a:r>
                      <a:r>
                        <a:rPr lang="zh-TW" altLang="zh-TW" sz="1200" kern="1200" dirty="0">
                          <a:effectLst/>
                          <a:latin typeface="微軟正黑體" panose="020B0604030504040204" pitchFamily="34" charset="-120"/>
                          <a:ea typeface="微軟正黑體" panose="020B0604030504040204" pitchFamily="34" charset="-120"/>
                        </a:rPr>
                        <a:t>「</a:t>
                      </a:r>
                      <a:r>
                        <a:rPr lang="zh-TW" altLang="en-US" sz="1200" kern="12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交易</a:t>
                      </a:r>
                      <a:r>
                        <a:rPr lang="zh-TW" altLang="zh-TW" sz="1200" kern="1200" dirty="0">
                          <a:effectLst/>
                          <a:latin typeface="微軟正黑體" panose="020B0604030504040204" pitchFamily="34" charset="-120"/>
                          <a:ea typeface="微軟正黑體" panose="020B0604030504040204" pitchFamily="34" charset="-120"/>
                        </a:rPr>
                        <a:t>」</a:t>
                      </a:r>
                      <a:r>
                        <a:rPr lang="en-US" altLang="zh-TW" sz="1200" kern="1200" dirty="0">
                          <a:effectLst/>
                          <a:latin typeface="微軟正黑體" panose="020B0604030504040204" pitchFamily="34" charset="-120"/>
                          <a:ea typeface="微軟正黑體" panose="020B0604030504040204" pitchFamily="34" charset="-120"/>
                        </a:rPr>
                        <a:t>(</a:t>
                      </a:r>
                      <a:r>
                        <a:rPr lang="zh-TW" altLang="en-US" sz="1200" kern="1200" dirty="0">
                          <a:effectLst/>
                          <a:latin typeface="微軟正黑體" panose="020B0604030504040204" pitchFamily="34" charset="-120"/>
                          <a:ea typeface="微軟正黑體" panose="020B0604030504040204" pitchFamily="34" charset="-120"/>
                        </a:rPr>
                        <a:t>約轉或非約轉</a:t>
                      </a:r>
                      <a:r>
                        <a:rPr lang="en-US" altLang="zh-TW" sz="1200" kern="1200" dirty="0">
                          <a:effectLst/>
                          <a:latin typeface="微軟正黑體" panose="020B0604030504040204" pitchFamily="34" charset="-120"/>
                          <a:ea typeface="微軟正黑體" panose="020B0604030504040204" pitchFamily="34" charset="-120"/>
                        </a:rPr>
                        <a:t>)</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權限，方可進行</a:t>
                      </a:r>
                      <a:r>
                        <a:rPr lang="en-US" altLang="zh-TW"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200" dirty="0">
                          <a:effectLst/>
                          <a:latin typeface="微軟正黑體" panose="020B0604030504040204" pitchFamily="34" charset="-120"/>
                          <a:ea typeface="微軟正黑體" panose="020B0604030504040204" pitchFamily="34" charset="-120"/>
                          <a:cs typeface="Times New Roman" panose="02020603050405020304" pitchFamily="18" charset="0"/>
                        </a:rPr>
                        <a:t>驗證登入交易。</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r h="563948">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第八條 交易類別之安全設計</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二、「電子轉帳及交易指示類」之電子交易、轉帳授權、帳務通知等服務</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辦理高風險交易應採用第七條第二項第一款安全設計，</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辦理低風險交易應採用第七條第二項第一款至第七款之任一款安全設計進行身分確認。</a:t>
                      </a:r>
                      <a:endParaRPr lang="zh-TW" altLang="zh-TW" sz="1200" b="0" kern="1200" dirty="0">
                        <a:solidFill>
                          <a:srgbClr val="C00000"/>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582576316"/>
                  </a:ext>
                </a:extLst>
              </a:tr>
              <a:tr h="2425730">
                <a:tc>
                  <a:txBody>
                    <a:bodyPr/>
                    <a:lstStyle/>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第七條 交易面之介面安全設計</a:t>
                      </a: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密碼、圖形鎖</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第四款</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一</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二</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指紋</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第四款</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二</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三</a:t>
                      </a:r>
                      <a: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 </a:t>
                      </a: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a:t>
                      </a:r>
                    </a:p>
                    <a:p>
                      <a:pPr>
                        <a:spcAft>
                          <a:spcPts val="0"/>
                        </a:spcAft>
                      </a:pPr>
                      <a:r>
                        <a:rPr lang="zh-TW" sz="1200" b="1" u="sng" kern="100" dirty="0">
                          <a:effectLst/>
                          <a:latin typeface="微軟正黑體" panose="020B0604030504040204" pitchFamily="34" charset="-120"/>
                          <a:ea typeface="微軟正黑體" panose="020B0604030504040204" pitchFamily="34" charset="-120"/>
                          <a:cs typeface="Times New Roman" panose="02020603050405020304" pitchFamily="18" charset="0"/>
                        </a:rPr>
                        <a:t>固定密碼</a:t>
                      </a:r>
                      <a:br>
                        <a:rPr 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br>
                      <a:r>
                        <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第七款</a:t>
                      </a:r>
                    </a:p>
                  </a:txBody>
                  <a:tcPr marL="69973" marR="69973" marT="0" marB="0">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四、 使用「兩項以上技術」僅限應用於低風險交易，其安全設計應具有下列三項之任兩項以上技術： </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客戶與金融機構所約定之資訊，且無第三人知悉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密碼、圖形鎖</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、手勢等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二</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客戶所持有之設備，金融機構應確認該設備為客戶與金融機構所約定持有之實</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體設備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如密碼產生器、密碼卡、晶片卡、電腦、</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行動裝置</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、憑證載具等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客戶提供給金融機構其所擁有之生物特徵</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指紋</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、臉部、虹膜、聲音、掌紋、靜脈、簽名等</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，金融機構應直接或間接驗證該生物特徵。間接驗證係指由客戶端設備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如行動裝置</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驗證或委由第三方驗證，金融機構僅讀取驗證結果，必要時應增加驗證來源辨識。 </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七、使用固定密碼，其應用範圍應符合第九條第六款之要求；</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（一）透過網際網路傳輸途徑並採用戶代號及固定密碼進行唯一驗證之簽入介面，其安全設計應具備之安全設計原則如下： </a:t>
                      </a:r>
                    </a:p>
                    <a:p>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１、用戶代號之安全設計</a:t>
                      </a:r>
                      <a:endParaRPr lang="zh-TW" altLang="zh-TW" sz="1200" b="0" kern="1200" dirty="0">
                        <a:solidFill>
                          <a:srgbClr val="C00000"/>
                        </a:solidFill>
                        <a:effectLst/>
                        <a:latin typeface="微軟正黑體" panose="020B0604030504040204" pitchFamily="34" charset="-120"/>
                        <a:ea typeface="微軟正黑體" panose="020B0604030504040204" pitchFamily="34" charset="-120"/>
                        <a:cs typeface="+mn-cs"/>
                      </a:endParaRPr>
                    </a:p>
                    <a:p>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２、固定密碼之安全設計</a:t>
                      </a:r>
                      <a:endParaRPr lang="zh-TW" sz="1200" b="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3889558941"/>
                  </a:ext>
                </a:extLst>
              </a:tr>
              <a:tr h="1119568">
                <a:tc>
                  <a:txBody>
                    <a:bodyPr/>
                    <a:lstStyle/>
                    <a:p>
                      <a:pPr algn="just">
                        <a:spcAft>
                          <a:spcPts val="0"/>
                        </a:spcAft>
                      </a:pP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第九條 交易面之安全設計</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a:txBody>
                    <a:bodyPr/>
                    <a:lstStyle/>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六、採用第七條第二項第六款知識詢問或第七條第二項</a:t>
                      </a:r>
                      <a:r>
                        <a:rPr lang="zh-TW" altLang="zh-TW" sz="1200" u="sng" kern="1200" dirty="0">
                          <a:solidFill>
                            <a:srgbClr val="C00000"/>
                          </a:solidFill>
                          <a:effectLst/>
                          <a:latin typeface="微軟正黑體" panose="020B0604030504040204" pitchFamily="34" charset="-120"/>
                          <a:ea typeface="微軟正黑體" panose="020B0604030504040204" pitchFamily="34" charset="-120"/>
                          <a:cs typeface="+mn-cs"/>
                        </a:rPr>
                        <a:t>第七款固定密碼之安全設計</a:t>
                      </a:r>
                    </a:p>
                    <a:p>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一</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 </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僅限應用於非首次之認識客戶作業、非首次之客戶風險承受度測驗、信託業推</a:t>
                      </a:r>
                    </a:p>
                    <a:p>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介及終止推介同意書、信用卡業務（新戶除外）、授信業務</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新戶除外</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、約定轉入帳戶轉帳、概括約定繳稅費之扣退款、限定性繳稅費之扣退款與設定</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如基金定期定額、信用卡繳款</a:t>
                      </a:r>
                      <a:r>
                        <a:rPr lang="en-US"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zh-TW" sz="1200" b="0" u="sng" kern="1200" dirty="0">
                          <a:solidFill>
                            <a:srgbClr val="C00000"/>
                          </a:solidFill>
                          <a:effectLst/>
                          <a:latin typeface="微軟正黑體" panose="020B0604030504040204" pitchFamily="34" charset="-120"/>
                          <a:ea typeface="微軟正黑體" panose="020B0604030504040204" pitchFamily="34" charset="-120"/>
                          <a:cs typeface="+mn-cs"/>
                        </a:rPr>
                        <a:t>同一統一編號帳戶間轉帳或投資</a:t>
                      </a:r>
                      <a:r>
                        <a:rPr lang="zh-TW" altLang="zh-TW" sz="1200" kern="1200" dirty="0">
                          <a:solidFill>
                            <a:schemeClr val="tx1"/>
                          </a:solidFill>
                          <a:effectLst/>
                          <a:latin typeface="微軟正黑體" panose="020B0604030504040204" pitchFamily="34" charset="-120"/>
                          <a:ea typeface="微軟正黑體" panose="020B0604030504040204" pitchFamily="34" charset="-120"/>
                          <a:cs typeface="+mn-cs"/>
                        </a:rPr>
                        <a:t>、共同行銷、同意結構型商品業務之推介或終止推介、不涉及帳務通知或交易之個人資料異動。</a:t>
                      </a:r>
                      <a:endParaRPr lang="zh-TW" altLang="en-US" sz="1200"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665992681"/>
                  </a:ext>
                </a:extLst>
              </a:tr>
            </a:tbl>
          </a:graphicData>
        </a:graphic>
      </p:graphicFrame>
      <p:sp>
        <p:nvSpPr>
          <p:cNvPr id="11" name="文字方塊 10">
            <a:extLst>
              <a:ext uri="{FF2B5EF4-FFF2-40B4-BE49-F238E27FC236}">
                <a16:creationId xmlns:a16="http://schemas.microsoft.com/office/drawing/2014/main" id="{47137F36-F4D5-4BE3-9EE7-FA9735D1C934}"/>
              </a:ext>
            </a:extLst>
          </p:cNvPr>
          <p:cNvSpPr txBox="1"/>
          <p:nvPr/>
        </p:nvSpPr>
        <p:spPr>
          <a:xfrm>
            <a:off x="505924" y="909737"/>
            <a:ext cx="6072161" cy="414648"/>
          </a:xfrm>
          <a:prstGeom prst="rect">
            <a:avLst/>
          </a:prstGeom>
          <a:noFill/>
        </p:spPr>
        <p:txBody>
          <a:bodyPr wrap="square" rtlCol="0">
            <a:spAutoFit/>
          </a:bodyPr>
          <a:lstStyle/>
          <a:p>
            <a:r>
              <a:rPr lang="zh-TW" altLang="zh-TW" sz="2041" dirty="0">
                <a:latin typeface="微軟正黑體" pitchFamily="34" charset="-120"/>
                <a:ea typeface="微軟正黑體" pitchFamily="34" charset="-120"/>
              </a:rPr>
              <a:t>金融機構辦理電子銀行業務安全控管作業基準</a:t>
            </a:r>
            <a:endParaRPr lang="zh-TW" altLang="en-US" sz="2041" dirty="0">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E2C25945-2615-4717-AA7D-8CB58A858665}"/>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大戶投資</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150365693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827F348-7A2C-44BE-8B13-1CFB08BD6C26}"/>
              </a:ext>
            </a:extLst>
          </p:cNvPr>
          <p:cNvGraphicFramePr>
            <a:graphicFrameLocks noGrp="1"/>
          </p:cNvGraphicFramePr>
          <p:nvPr/>
        </p:nvGraphicFramePr>
        <p:xfrm>
          <a:off x="299231" y="1205832"/>
          <a:ext cx="11593539" cy="2699990"/>
        </p:xfrm>
        <a:graphic>
          <a:graphicData uri="http://schemas.openxmlformats.org/drawingml/2006/table">
            <a:tbl>
              <a:tblPr firstRow="1" firstCol="1" bandRow="1">
                <a:tableStyleId>{5940675A-B579-460E-94D1-54222C63F5DA}</a:tableStyleId>
              </a:tblPr>
              <a:tblGrid>
                <a:gridCol w="971582">
                  <a:extLst>
                    <a:ext uri="{9D8B030D-6E8A-4147-A177-3AD203B41FA5}">
                      <a16:colId xmlns:a16="http://schemas.microsoft.com/office/drawing/2014/main" val="1990867276"/>
                    </a:ext>
                  </a:extLst>
                </a:gridCol>
                <a:gridCol w="8507945">
                  <a:extLst>
                    <a:ext uri="{9D8B030D-6E8A-4147-A177-3AD203B41FA5}">
                      <a16:colId xmlns:a16="http://schemas.microsoft.com/office/drawing/2014/main" val="1251059323"/>
                    </a:ext>
                  </a:extLst>
                </a:gridCol>
                <a:gridCol w="2114012">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2451197">
                <a:tc>
                  <a:txBody>
                    <a:bodyPr/>
                    <a:lstStyle/>
                    <a:p>
                      <a:pPr algn="just">
                        <a:spcAft>
                          <a:spcPts val="0"/>
                        </a:spcAft>
                      </a:pPr>
                      <a:r>
                        <a:rPr lang="zh-TW" altLang="en-US" sz="1400" b="0" dirty="0">
                          <a:latin typeface="微軟正黑體" pitchFamily="34" charset="-120"/>
                          <a:ea typeface="微軟正黑體" pitchFamily="34" charset="-120"/>
                        </a:rPr>
                        <a:t>個人資料保護法</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二十二、客戶業已詳閱　貴行履行個人資料保護法第八條第一項告知義務內容，　貴行告知義務內容如後：</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附表：個人資料之目的、個人資料類別及個人資料利用之期間、地區、對象及方式</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endPar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tc>
                  <a:txBody>
                    <a:bodyPr/>
                    <a:lstStyle/>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1.SSO</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連結至永豐金證券網前，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再次個資聲明告知並經客戶同意。</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客戶同意後，</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以加密方式提供「身份證統一編號」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與永豐金證券網站進行身份驗證作</a:t>
                      </a:r>
                      <a:r>
                        <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自動登入。</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8" name="文字方塊 7">
            <a:extLst>
              <a:ext uri="{FF2B5EF4-FFF2-40B4-BE49-F238E27FC236}">
                <a16:creationId xmlns:a16="http://schemas.microsoft.com/office/drawing/2014/main" id="{4385182D-E83A-4266-BC76-7547C806CF76}"/>
              </a:ext>
            </a:extLst>
          </p:cNvPr>
          <p:cNvSpPr txBox="1"/>
          <p:nvPr/>
        </p:nvSpPr>
        <p:spPr>
          <a:xfrm>
            <a:off x="299231" y="760362"/>
            <a:ext cx="7296249" cy="473987"/>
          </a:xfrm>
          <a:prstGeom prst="rect">
            <a:avLst/>
          </a:prstGeom>
          <a:noFill/>
        </p:spPr>
        <p:txBody>
          <a:bodyPr wrap="square" rtlCol="0">
            <a:spAutoFit/>
          </a:bodyPr>
          <a:lstStyle/>
          <a:p>
            <a:pPr defTabSz="931343">
              <a:lnSpc>
                <a:spcPct val="150000"/>
              </a:lnSpc>
            </a:pPr>
            <a:r>
              <a:rPr lang="zh-TW" altLang="en-US" sz="1837" dirty="0">
                <a:latin typeface="微軟正黑體" pitchFamily="34" charset="-120"/>
                <a:ea typeface="微軟正黑體" pitchFamily="34" charset="-120"/>
              </a:rPr>
              <a:t>永豐銀行開戶契約總約定書</a:t>
            </a:r>
            <a:r>
              <a:rPr lang="en-US" altLang="zh-TW" sz="1632" dirty="0">
                <a:latin typeface="微軟正黑體" pitchFamily="34" charset="-120"/>
                <a:ea typeface="微軟正黑體" pitchFamily="34" charset="-120"/>
              </a:rPr>
              <a:t>(</a:t>
            </a:r>
            <a:r>
              <a:rPr lang="zh-TW" altLang="en-US" sz="1632" dirty="0">
                <a:latin typeface="微軟正黑體" pitchFamily="34" charset="-120"/>
                <a:ea typeface="微軟正黑體" pitchFamily="34" charset="-120"/>
                <a:hlinkClick r:id="rId2"/>
              </a:rPr>
              <a:t>連結</a:t>
            </a:r>
            <a:r>
              <a:rPr lang="en-US" altLang="zh-TW" sz="1632" dirty="0">
                <a:latin typeface="微軟正黑體" pitchFamily="34" charset="-120"/>
                <a:ea typeface="微軟正黑體" pitchFamily="34" charset="-120"/>
              </a:rPr>
              <a:t>)</a:t>
            </a:r>
          </a:p>
        </p:txBody>
      </p:sp>
      <p:graphicFrame>
        <p:nvGraphicFramePr>
          <p:cNvPr id="2" name="表格 1">
            <a:extLst>
              <a:ext uri="{FF2B5EF4-FFF2-40B4-BE49-F238E27FC236}">
                <a16:creationId xmlns:a16="http://schemas.microsoft.com/office/drawing/2014/main" id="{DC1F0B01-0B1A-4EDC-BCAA-9B085DB7FBBC}"/>
              </a:ext>
            </a:extLst>
          </p:cNvPr>
          <p:cNvGraphicFramePr>
            <a:graphicFrameLocks noGrp="1"/>
          </p:cNvGraphicFramePr>
          <p:nvPr/>
        </p:nvGraphicFramePr>
        <p:xfrm>
          <a:off x="2650593" y="1967237"/>
          <a:ext cx="6084155" cy="1772649"/>
        </p:xfrm>
        <a:graphic>
          <a:graphicData uri="http://schemas.openxmlformats.org/drawingml/2006/table">
            <a:tbl>
              <a:tblPr firstRow="1" bandRow="1">
                <a:tableStyleId>{5940675A-B579-460E-94D1-54222C63F5DA}</a:tableStyleId>
              </a:tblPr>
              <a:tblGrid>
                <a:gridCol w="830734">
                  <a:extLst>
                    <a:ext uri="{9D8B030D-6E8A-4147-A177-3AD203B41FA5}">
                      <a16:colId xmlns:a16="http://schemas.microsoft.com/office/drawing/2014/main" val="3580491664"/>
                    </a:ext>
                  </a:extLst>
                </a:gridCol>
                <a:gridCol w="5253421">
                  <a:extLst>
                    <a:ext uri="{9D8B030D-6E8A-4147-A177-3AD203B41FA5}">
                      <a16:colId xmlns:a16="http://schemas.microsoft.com/office/drawing/2014/main" val="3981095450"/>
                    </a:ext>
                  </a:extLst>
                </a:gridCol>
              </a:tblGrid>
              <a:tr h="1026270">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蒐集個人 資料類別</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姓名、國籍、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身分證統一編號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、護照號碼、性別、出生年月日、通訊方式、稅籍編號、移民情形、遷徙細節及其他詳如特定業務類別之相關業 務申請書或契約書之內容，並以本行與客戶往來之相關業務、帳戶或服務及自客戶或第三人處（例如：財團法人金融聯合徵信中心）所實際蒐 集之個人資料為準。</a:t>
                      </a:r>
                    </a:p>
                  </a:txBody>
                  <a:tcPr marL="93297" marR="93297" marT="46649" marB="46649"/>
                </a:tc>
                <a:extLst>
                  <a:ext uri="{0D108BD9-81ED-4DB2-BD59-A6C34878D82A}">
                    <a16:rowId xmlns:a16="http://schemas.microsoft.com/office/drawing/2014/main" val="3572315176"/>
                  </a:ext>
                </a:extLst>
              </a:tr>
              <a:tr h="466487">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利用對象</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一、本行（含受本行委託處理事務之委外機構）。 </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二、依法令規定利用之機構（例如：</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本行母公司或所屬金融控股公司等</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a:t>
                      </a:r>
                    </a:p>
                  </a:txBody>
                  <a:tcPr marL="93297" marR="93297" marT="46649" marB="46649"/>
                </a:tc>
                <a:extLst>
                  <a:ext uri="{0D108BD9-81ED-4DB2-BD59-A6C34878D82A}">
                    <a16:rowId xmlns:a16="http://schemas.microsoft.com/office/drawing/2014/main" val="2257544709"/>
                  </a:ext>
                </a:extLst>
              </a:tr>
              <a:tr h="279892">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利用方式</a:t>
                      </a:r>
                    </a:p>
                  </a:txBody>
                  <a:tcPr marL="93297" marR="93297" marT="46649" marB="46649"/>
                </a:tc>
                <a:tc>
                  <a:txBody>
                    <a:bodyPr/>
                    <a:lstStyle/>
                    <a:p>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符合個人資料保護相關法令以自動化機器或其他非自動化之利用方式。</a:t>
                      </a:r>
                    </a:p>
                  </a:txBody>
                  <a:tcPr marL="93297" marR="93297" marT="46649" marB="46649"/>
                </a:tc>
                <a:extLst>
                  <a:ext uri="{0D108BD9-81ED-4DB2-BD59-A6C34878D82A}">
                    <a16:rowId xmlns:a16="http://schemas.microsoft.com/office/drawing/2014/main" val="1442147388"/>
                  </a:ext>
                </a:extLst>
              </a:tr>
            </a:tbl>
          </a:graphicData>
        </a:graphic>
      </p:graphicFrame>
      <p:graphicFrame>
        <p:nvGraphicFramePr>
          <p:cNvPr id="6" name="表格 5">
            <a:extLst>
              <a:ext uri="{FF2B5EF4-FFF2-40B4-BE49-F238E27FC236}">
                <a16:creationId xmlns:a16="http://schemas.microsoft.com/office/drawing/2014/main" id="{83BF0E0C-CB1C-4FB1-9497-FF8084F21AD2}"/>
              </a:ext>
            </a:extLst>
          </p:cNvPr>
          <p:cNvGraphicFramePr>
            <a:graphicFrameLocks noGrp="1"/>
          </p:cNvGraphicFramePr>
          <p:nvPr/>
        </p:nvGraphicFramePr>
        <p:xfrm>
          <a:off x="299231" y="4305136"/>
          <a:ext cx="11593538" cy="2114739"/>
        </p:xfrm>
        <a:graphic>
          <a:graphicData uri="http://schemas.openxmlformats.org/drawingml/2006/table">
            <a:tbl>
              <a:tblPr firstRow="1" firstCol="1" bandRow="1">
                <a:tableStyleId>{5940675A-B579-460E-94D1-54222C63F5DA}</a:tableStyleId>
              </a:tblPr>
              <a:tblGrid>
                <a:gridCol w="1009431">
                  <a:extLst>
                    <a:ext uri="{9D8B030D-6E8A-4147-A177-3AD203B41FA5}">
                      <a16:colId xmlns:a16="http://schemas.microsoft.com/office/drawing/2014/main" val="1990867276"/>
                    </a:ext>
                  </a:extLst>
                </a:gridCol>
                <a:gridCol w="8438270">
                  <a:extLst>
                    <a:ext uri="{9D8B030D-6E8A-4147-A177-3AD203B41FA5}">
                      <a16:colId xmlns:a16="http://schemas.microsoft.com/office/drawing/2014/main" val="1251059323"/>
                    </a:ext>
                  </a:extLst>
                </a:gridCol>
                <a:gridCol w="2145837">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865946">
                <a:tc>
                  <a:txBody>
                    <a:bodyPr/>
                    <a:lstStyle/>
                    <a:p>
                      <a:pPr algn="just">
                        <a:spcAft>
                          <a:spcPts val="0"/>
                        </a:spcAft>
                      </a:pPr>
                      <a:r>
                        <a:rPr lang="zh-TW" altLang="en-US" sz="1200" b="0" dirty="0">
                          <a:latin typeface="微軟正黑體" pitchFamily="34" charset="-120"/>
                          <a:ea typeface="微軟正黑體" pitchFamily="34" charset="-120"/>
                        </a:rPr>
                        <a:t>個人資料保護法</a:t>
                      </a:r>
                      <a:endParaRPr 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甲方同意乙方得蒐集、處理及利用甲方之個人資料，甲方資料如有變更時，應立即告知乙方。乙方得於財團法人金融聯合徵信中心、票據交換所、財團法人聯合信用卡處理中心、財團法人金融聯合徵信用卡處理中心、財金資訊股份有限公司、財團法人中小企業信用保護基金、臺灣證券交易所股份有限公司證券商聯合徵信系統、或受讓、參貸（或擬受護、參貸）乙方債權債務之人、或因與乙方合併後之存續公司，或</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乙方所從屬之金融控股公司及其直接或間接投資之公司</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或與乙方合併後之存續公司，或乙方所屬之金融控股公司及其直接或間接投資之公司，或與乙方合作提供客戶服務相關機構或人員，或其他往來金融機構及國外金融事務處理相關機構（含環球銀行財務電信協會，即</a:t>
                      </a: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SWIFT)</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等機構之營業登記項目或章程所定業務需要等特定目的範圍，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將甲方個人資料提供予上開機構進行蒐集、處理及利用；乙方並得於法令、主管機關相關規定許可範圍內，提供予他人查詢。</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tc>
                  <a:txBody>
                    <a:bodyPr/>
                    <a:lstStyle/>
                    <a:p>
                      <a:pPr algn="just">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1.SSO</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連結至永豐金證券網前，</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再次個資聲明告知並經客戶同意。</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2.</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客戶同意後，</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以加密方式提供「身份證統一編號」</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與永豐金證券網站進行身份驗證作</a:t>
                      </a:r>
                      <a:r>
                        <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SSO</a:t>
                      </a:r>
                      <a:r>
                        <a:rPr lang="zh-TW" altLang="en-US"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自動登入。</a:t>
                      </a:r>
                      <a:endParaRPr lang="en-US" altLang="zh-TW" sz="12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9" name="文字方塊 8">
            <a:extLst>
              <a:ext uri="{FF2B5EF4-FFF2-40B4-BE49-F238E27FC236}">
                <a16:creationId xmlns:a16="http://schemas.microsoft.com/office/drawing/2014/main" id="{7C00BEEB-8CE2-46A3-BAA2-DC4F228EA854}"/>
              </a:ext>
            </a:extLst>
          </p:cNvPr>
          <p:cNvSpPr txBox="1"/>
          <p:nvPr/>
        </p:nvSpPr>
        <p:spPr>
          <a:xfrm>
            <a:off x="299231" y="3843260"/>
            <a:ext cx="7296249" cy="473987"/>
          </a:xfrm>
          <a:prstGeom prst="rect">
            <a:avLst/>
          </a:prstGeom>
          <a:noFill/>
        </p:spPr>
        <p:txBody>
          <a:bodyPr wrap="square" rtlCol="0">
            <a:spAutoFit/>
          </a:bodyPr>
          <a:lstStyle/>
          <a:p>
            <a:pPr defTabSz="931343">
              <a:lnSpc>
                <a:spcPct val="150000"/>
              </a:lnSpc>
            </a:pPr>
            <a:r>
              <a:rPr lang="zh-TW" altLang="en-US" sz="1837" dirty="0">
                <a:latin typeface="微軟正黑體" pitchFamily="34" charset="-120"/>
                <a:ea typeface="微軟正黑體" pitchFamily="34" charset="-120"/>
              </a:rPr>
              <a:t>永豐金證券受託買賣國內外有價證券開戶契約總約定書</a:t>
            </a:r>
            <a:r>
              <a:rPr lang="en-US" altLang="zh-TW" sz="1632" dirty="0">
                <a:latin typeface="微軟正黑體" pitchFamily="34" charset="-120"/>
                <a:ea typeface="微軟正黑體" pitchFamily="34" charset="-120"/>
              </a:rPr>
              <a:t>(</a:t>
            </a:r>
            <a:r>
              <a:rPr lang="zh-TW" altLang="en-US" sz="1632" dirty="0">
                <a:latin typeface="微軟正黑體" pitchFamily="34" charset="-120"/>
                <a:ea typeface="微軟正黑體" pitchFamily="34" charset="-120"/>
                <a:hlinkClick r:id="rId3"/>
              </a:rPr>
              <a:t>連結</a:t>
            </a:r>
            <a:r>
              <a:rPr lang="en-US" altLang="zh-TW" sz="1632" dirty="0">
                <a:latin typeface="微軟正黑體" pitchFamily="34" charset="-120"/>
                <a:ea typeface="微軟正黑體" pitchFamily="34" charset="-120"/>
              </a:rPr>
              <a:t>)</a:t>
            </a:r>
          </a:p>
        </p:txBody>
      </p:sp>
      <p:sp>
        <p:nvSpPr>
          <p:cNvPr id="10" name="標題 1">
            <a:extLst>
              <a:ext uri="{FF2B5EF4-FFF2-40B4-BE49-F238E27FC236}">
                <a16:creationId xmlns:a16="http://schemas.microsoft.com/office/drawing/2014/main" id="{46372172-504A-4BCD-B7A0-FFDBD7D49282}"/>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大戶投資</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9854922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標題 1"/>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資產整合</a:t>
            </a:r>
            <a:endParaRPr lang="zh-TW" altLang="en-US" b="1" dirty="0">
              <a:solidFill>
                <a:schemeClr val="tx1"/>
              </a:solidFill>
              <a:latin typeface="微軟正黑體" pitchFamily="34" charset="-120"/>
              <a:ea typeface="微軟正黑體" pitchFamily="34" charset="-120"/>
              <a:cs typeface="Tahoma" pitchFamily="34" charset="0"/>
            </a:endParaRPr>
          </a:p>
        </p:txBody>
      </p:sp>
      <p:graphicFrame>
        <p:nvGraphicFramePr>
          <p:cNvPr id="4" name="表格 3">
            <a:extLst>
              <a:ext uri="{FF2B5EF4-FFF2-40B4-BE49-F238E27FC236}">
                <a16:creationId xmlns:a16="http://schemas.microsoft.com/office/drawing/2014/main" id="{41A4F0B1-630A-4233-A4C2-94CDFC2EE6D1}"/>
              </a:ext>
            </a:extLst>
          </p:cNvPr>
          <p:cNvGraphicFramePr>
            <a:graphicFrameLocks noGrp="1"/>
          </p:cNvGraphicFramePr>
          <p:nvPr/>
        </p:nvGraphicFramePr>
        <p:xfrm>
          <a:off x="570452" y="1315995"/>
          <a:ext cx="11132189" cy="5216355"/>
        </p:xfrm>
        <a:graphic>
          <a:graphicData uri="http://schemas.openxmlformats.org/drawingml/2006/table">
            <a:tbl>
              <a:tblPr firstRow="1" firstCol="1" bandRow="1">
                <a:tableStyleId>{5940675A-B579-460E-94D1-54222C63F5DA}</a:tableStyleId>
              </a:tblPr>
              <a:tblGrid>
                <a:gridCol w="3382363">
                  <a:extLst>
                    <a:ext uri="{9D8B030D-6E8A-4147-A177-3AD203B41FA5}">
                      <a16:colId xmlns:a16="http://schemas.microsoft.com/office/drawing/2014/main" val="1990867276"/>
                    </a:ext>
                  </a:extLst>
                </a:gridCol>
                <a:gridCol w="6268690">
                  <a:extLst>
                    <a:ext uri="{9D8B030D-6E8A-4147-A177-3AD203B41FA5}">
                      <a16:colId xmlns:a16="http://schemas.microsoft.com/office/drawing/2014/main" val="1251059323"/>
                    </a:ext>
                  </a:extLst>
                </a:gridCol>
                <a:gridCol w="1481136">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279332">
                <a:tc>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第四條 電子銀行業務之交易類別及風險－</a:t>
                      </a:r>
                      <a:r>
                        <a:rPr lang="zh-TW" sz="1200" u="sng" kern="100" dirty="0">
                          <a:solidFill>
                            <a:srgbClr val="C00000"/>
                          </a:solidFill>
                          <a:effectLst/>
                          <a:latin typeface="微軟正黑體" panose="020B0604030504040204" pitchFamily="34" charset="-120"/>
                          <a:ea typeface="微軟正黑體" panose="020B0604030504040204" pitchFamily="34" charset="-120"/>
                        </a:rPr>
                        <a:t>非電子轉帳及交易指示類</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查詢</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帳務類查詢</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交易明細查詢</a:t>
                      </a:r>
                      <a:endParaRPr 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zh-TW" sz="1200" kern="100">
                          <a:effectLst/>
                          <a:latin typeface="微軟正黑體" panose="020B0604030504040204" pitchFamily="34" charset="-120"/>
                          <a:ea typeface="微軟正黑體" panose="020B0604030504040204" pitchFamily="34" charset="-120"/>
                        </a:rPr>
                        <a:t>二、非電子轉帳及交易指示類 </a:t>
                      </a:r>
                    </a:p>
                    <a:p>
                      <a:pPr algn="just">
                        <a:spcAft>
                          <a:spcPts val="0"/>
                        </a:spcAft>
                      </a:pPr>
                      <a:r>
                        <a:rPr lang="zh-TW" sz="1200" kern="100">
                          <a:effectLst/>
                          <a:latin typeface="微軟正黑體" panose="020B0604030504040204" pitchFamily="34" charset="-120"/>
                          <a:ea typeface="微軟正黑體" panose="020B0604030504040204" pitchFamily="34" charset="-120"/>
                        </a:rPr>
                        <a:t>係指與資金轉移無關或不直接影響客戶權益之服務項目，其服務項目舉例如下：</a:t>
                      </a:r>
                    </a:p>
                    <a:p>
                      <a:pPr algn="just">
                        <a:spcAft>
                          <a:spcPts val="0"/>
                        </a:spcAft>
                      </a:pPr>
                      <a:r>
                        <a:rPr lang="zh-TW" sz="1200" kern="100">
                          <a:solidFill>
                            <a:srgbClr val="C00000"/>
                          </a:solidFill>
                          <a:effectLst/>
                          <a:latin typeface="微軟正黑體" panose="020B0604030504040204" pitchFamily="34" charset="-120"/>
                          <a:ea typeface="微軟正黑體" panose="020B0604030504040204" pitchFamily="34" charset="-120"/>
                        </a:rPr>
                        <a:t>「查詢」</a:t>
                      </a:r>
                      <a:r>
                        <a:rPr lang="zh-TW" sz="1200" kern="100">
                          <a:effectLst/>
                          <a:latin typeface="微軟正黑體" panose="020B0604030504040204" pitchFamily="34" charset="-120"/>
                          <a:ea typeface="微軟正黑體" panose="020B0604030504040204" pitchFamily="34" charset="-120"/>
                        </a:rPr>
                        <a:t>之「１、</a:t>
                      </a:r>
                      <a:r>
                        <a:rPr lang="zh-TW" sz="1200" u="sng" kern="100">
                          <a:solidFill>
                            <a:srgbClr val="C00000"/>
                          </a:solidFill>
                          <a:effectLst/>
                          <a:latin typeface="微軟正黑體" panose="020B0604030504040204" pitchFamily="34" charset="-120"/>
                          <a:ea typeface="微軟正黑體" panose="020B0604030504040204" pitchFamily="34" charset="-120"/>
                        </a:rPr>
                        <a:t>帳務類查詢</a:t>
                      </a:r>
                      <a:r>
                        <a:rPr lang="zh-TW" sz="1200" kern="100">
                          <a:effectLst/>
                          <a:latin typeface="微軟正黑體" panose="020B0604030504040204" pitchFamily="34" charset="-120"/>
                          <a:ea typeface="微軟正黑體" panose="020B0604030504040204" pitchFamily="34" charset="-120"/>
                        </a:rPr>
                        <a:t>：存放款餘額查詢、</a:t>
                      </a:r>
                      <a:r>
                        <a:rPr lang="zh-TW" sz="1200" u="sng" kern="100">
                          <a:solidFill>
                            <a:srgbClr val="C00000"/>
                          </a:solidFill>
                          <a:effectLst/>
                          <a:latin typeface="微軟正黑體" panose="020B0604030504040204" pitchFamily="34" charset="-120"/>
                          <a:ea typeface="微軟正黑體" panose="020B0604030504040204" pitchFamily="34" charset="-120"/>
                        </a:rPr>
                        <a:t>交易明細查詢</a:t>
                      </a:r>
                      <a:r>
                        <a:rPr lang="zh-TW" sz="1200" kern="100">
                          <a:effectLst/>
                          <a:latin typeface="微軟正黑體" panose="020B0604030504040204" pitchFamily="34" charset="-120"/>
                          <a:ea typeface="微軟正黑體" panose="020B0604030504040204" pitchFamily="34" charset="-120"/>
                        </a:rPr>
                        <a:t>、額度查詢、歸戶查詢、託收票據查詢、匯入匯款查詢、信用狀查詢等交易。」</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rowSpan="3">
                  <a:txBody>
                    <a:bodyPr/>
                    <a:lstStyle/>
                    <a:p>
                      <a:pPr algn="just">
                        <a:spcAft>
                          <a:spcPts val="0"/>
                        </a:spcAft>
                      </a:pPr>
                      <a:r>
                        <a:rPr lang="zh-TW" altLang="zh-TW" sz="1200" kern="1200" dirty="0">
                          <a:effectLst/>
                          <a:latin typeface="微軟正黑體" panose="020B0604030504040204" pitchFamily="34" charset="-120"/>
                          <a:ea typeface="微軟正黑體" panose="020B0604030504040204" pitchFamily="34" charset="-120"/>
                        </a:rPr>
                        <a:t>客戶須以「</a:t>
                      </a:r>
                      <a:r>
                        <a:rPr lang="zh-TW" altLang="zh-TW" sz="1200" kern="1200" dirty="0">
                          <a:solidFill>
                            <a:srgbClr val="C00000"/>
                          </a:solidFill>
                          <a:effectLst/>
                          <a:latin typeface="微軟正黑體" panose="020B0604030504040204" pitchFamily="34" charset="-120"/>
                          <a:ea typeface="微軟正黑體" panose="020B0604030504040204" pitchFamily="34" charset="-120"/>
                        </a:rPr>
                        <a:t>密碼、圖形鎖、手勢、生物特徵</a:t>
                      </a:r>
                      <a:r>
                        <a:rPr lang="zh-TW" altLang="zh-TW" sz="1200" kern="1200" dirty="0">
                          <a:effectLst/>
                          <a:latin typeface="微軟正黑體" panose="020B0604030504040204" pitchFamily="34" charset="-120"/>
                          <a:ea typeface="微軟正黑體" panose="020B0604030504040204" pitchFamily="34" charset="-120"/>
                        </a:rPr>
                        <a:t>」其中一項驗證技術登入後才可進行</a:t>
                      </a:r>
                      <a:r>
                        <a:rPr lang="zh-TW" altLang="en-US" sz="1200" kern="1200" dirty="0">
                          <a:effectLst/>
                          <a:latin typeface="微軟正黑體" panose="020B0604030504040204" pitchFamily="34" charset="-120"/>
                          <a:ea typeface="微軟正黑體" panose="020B0604030504040204" pitchFamily="34" charset="-120"/>
                        </a:rPr>
                        <a:t>證券</a:t>
                      </a:r>
                      <a:r>
                        <a:rPr lang="zh-TW" altLang="zh-TW" sz="1200" kern="1200" dirty="0">
                          <a:effectLst/>
                          <a:latin typeface="微軟正黑體" panose="020B0604030504040204" pitchFamily="34" charset="-120"/>
                          <a:ea typeface="微軟正黑體" panose="020B0604030504040204" pitchFamily="34" charset="-120"/>
                        </a:rPr>
                        <a:t>查詢</a:t>
                      </a:r>
                      <a:r>
                        <a:rPr lang="zh-TW" altLang="en-US" sz="1200" kern="1200" dirty="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r h="1066109">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第八條 交易類別之安全設計－</a:t>
                      </a:r>
                      <a:r>
                        <a:rPr lang="zh-TW" sz="1200" u="sng" kern="100">
                          <a:effectLst/>
                          <a:latin typeface="微軟正黑體" panose="020B0604030504040204" pitchFamily="34" charset="-120"/>
                          <a:ea typeface="微軟正黑體" panose="020B0604030504040204" pitchFamily="34" charset="-120"/>
                        </a:rPr>
                        <a:t>第一款</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一</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之第七條第四款之任一項技術</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sz="1200" u="sng" kern="100" dirty="0">
                          <a:effectLst/>
                          <a:latin typeface="微軟正黑體" panose="020B0604030504040204" pitchFamily="34" charset="-120"/>
                          <a:ea typeface="微軟正黑體" panose="020B0604030504040204" pitchFamily="34" charset="-120"/>
                        </a:rPr>
                        <a:t>一、</a:t>
                      </a:r>
                      <a:r>
                        <a:rPr lang="zh-TW" sz="1200" u="sng" kern="100" dirty="0">
                          <a:solidFill>
                            <a:srgbClr val="C00000"/>
                          </a:solidFill>
                          <a:effectLst/>
                          <a:latin typeface="微軟正黑體" panose="020B0604030504040204" pitchFamily="34" charset="-120"/>
                          <a:ea typeface="微軟正黑體" panose="020B0604030504040204" pitchFamily="34" charset="-120"/>
                        </a:rPr>
                        <a:t>「非電子轉帳及交易指示類」中「帳務類查詢」</a:t>
                      </a:r>
                      <a:r>
                        <a:rPr lang="zh-TW" sz="1200" kern="100" dirty="0">
                          <a:effectLst/>
                          <a:latin typeface="微軟正黑體" panose="020B0604030504040204" pitchFamily="34" charset="-120"/>
                          <a:ea typeface="微軟正黑體" panose="020B0604030504040204" pitchFamily="34" charset="-120"/>
                        </a:rPr>
                        <a:t>及「個人資料查詢」之限制 </a:t>
                      </a:r>
                    </a:p>
                    <a:p>
                      <a:pPr algn="just">
                        <a:spcAft>
                          <a:spcPts val="0"/>
                        </a:spcAft>
                      </a:pP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一</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應採用第七條第一款至第三款之任一款、</a:t>
                      </a:r>
                      <a:r>
                        <a:rPr lang="zh-TW" sz="1200" u="sng" kern="100" dirty="0">
                          <a:solidFill>
                            <a:srgbClr val="C00000"/>
                          </a:solidFill>
                          <a:effectLst/>
                          <a:latin typeface="微軟正黑體" panose="020B0604030504040204" pitchFamily="34" charset="-120"/>
                          <a:ea typeface="微軟正黑體" panose="020B0604030504040204" pitchFamily="34" charset="-120"/>
                        </a:rPr>
                        <a:t>第七條第四款之任一項技術</a:t>
                      </a:r>
                      <a:r>
                        <a:rPr lang="zh-TW" sz="1200" kern="100" dirty="0">
                          <a:effectLst/>
                          <a:latin typeface="微軟正黑體" panose="020B0604030504040204" pitchFamily="34" charset="-120"/>
                          <a:ea typeface="微軟正黑體" panose="020B0604030504040204" pitchFamily="34" charset="-120"/>
                        </a:rPr>
                        <a:t>、第七條第五款至第七款或第七條第十款之任一款安全設計進行身分確認</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如簽 入作業</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582576316"/>
                  </a:ext>
                </a:extLst>
              </a:tr>
              <a:tr h="2622121">
                <a:tc>
                  <a:txBody>
                    <a:bodyPr/>
                    <a:lstStyle/>
                    <a:p>
                      <a:pPr algn="just">
                        <a:spcAft>
                          <a:spcPts val="0"/>
                        </a:spcAft>
                      </a:pPr>
                      <a:r>
                        <a:rPr lang="zh-TW" sz="1200" kern="100">
                          <a:effectLst/>
                          <a:latin typeface="微軟正黑體" panose="020B0604030504040204" pitchFamily="34" charset="-120"/>
                          <a:ea typeface="微軟正黑體" panose="020B0604030504040204" pitchFamily="34" charset="-120"/>
                        </a:rPr>
                        <a:t>第七條 交易面之介面安全設計－</a:t>
                      </a:r>
                      <a:r>
                        <a:rPr lang="zh-TW" sz="1200" u="sng" kern="100">
                          <a:effectLst/>
                          <a:latin typeface="微軟正黑體" panose="020B0604030504040204" pitchFamily="34" charset="-120"/>
                          <a:ea typeface="微軟正黑體" panose="020B0604030504040204" pitchFamily="34" charset="-120"/>
                        </a:rPr>
                        <a:t>第四款</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一</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或</a:t>
                      </a:r>
                      <a:r>
                        <a:rPr lang="en-US" sz="1200" u="sng" kern="100">
                          <a:effectLst/>
                          <a:latin typeface="微軟正黑體" panose="020B0604030504040204" pitchFamily="34" charset="-120"/>
                          <a:ea typeface="微軟正黑體" panose="020B0604030504040204" pitchFamily="34" charset="-120"/>
                        </a:rPr>
                        <a:t>(</a:t>
                      </a:r>
                      <a:r>
                        <a:rPr lang="zh-TW" sz="1200" u="sng" kern="100">
                          <a:effectLst/>
                          <a:latin typeface="微軟正黑體" panose="020B0604030504040204" pitchFamily="34" charset="-120"/>
                          <a:ea typeface="微軟正黑體" panose="020B0604030504040204" pitchFamily="34" charset="-120"/>
                        </a:rPr>
                        <a:t>三</a:t>
                      </a:r>
                      <a:r>
                        <a:rPr lang="en-US" sz="1200" u="sng" kern="100">
                          <a:effectLst/>
                          <a:latin typeface="微軟正黑體" panose="020B0604030504040204" pitchFamily="34" charset="-120"/>
                          <a:ea typeface="微軟正黑體" panose="020B0604030504040204" pitchFamily="34" charset="-120"/>
                        </a:rPr>
                        <a:t>)</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sz="1200" kern="100" dirty="0">
                          <a:effectLst/>
                          <a:latin typeface="微軟正黑體" panose="020B0604030504040204" pitchFamily="34" charset="-120"/>
                          <a:ea typeface="微軟正黑體" panose="020B0604030504040204" pitchFamily="34" charset="-120"/>
                        </a:rPr>
                        <a:t>四、 使用「兩項以上技術」僅限應用於低風險交易，其安全設計應具有下列三項之任兩項以上技術： </a:t>
                      </a:r>
                    </a:p>
                    <a:p>
                      <a:pPr algn="just">
                        <a:spcAft>
                          <a:spcPts val="450"/>
                        </a:spcAft>
                      </a:pP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u="sng" kern="100" dirty="0">
                          <a:solidFill>
                            <a:srgbClr val="C00000"/>
                          </a:solidFill>
                          <a:effectLst/>
                          <a:latin typeface="微軟正黑體" panose="020B0604030504040204" pitchFamily="34" charset="-120"/>
                          <a:ea typeface="微軟正黑體" panose="020B0604030504040204" pitchFamily="34" charset="-120"/>
                        </a:rPr>
                        <a:t>一</a:t>
                      </a:r>
                      <a:r>
                        <a:rPr lang="en-US" sz="1200" u="sng" kern="100" dirty="0">
                          <a:solidFill>
                            <a:srgbClr val="C00000"/>
                          </a:solidFill>
                          <a:effectLst/>
                          <a:latin typeface="微軟正黑體" panose="020B0604030504040204" pitchFamily="34" charset="-120"/>
                          <a:ea typeface="微軟正黑體" panose="020B0604030504040204" pitchFamily="34" charset="-120"/>
                        </a:rPr>
                        <a:t>) </a:t>
                      </a:r>
                      <a:r>
                        <a:rPr lang="zh-TW" sz="1200" u="sng" kern="100" dirty="0">
                          <a:solidFill>
                            <a:srgbClr val="C00000"/>
                          </a:solidFill>
                          <a:effectLst/>
                          <a:latin typeface="微軟正黑體" panose="020B0604030504040204" pitchFamily="34" charset="-120"/>
                          <a:ea typeface="微軟正黑體" panose="020B0604030504040204" pitchFamily="34" charset="-120"/>
                        </a:rPr>
                        <a:t>客戶與金融機構所約定之資訊，且無第三人知悉</a:t>
                      </a:r>
                      <a:r>
                        <a:rPr lang="en-US" sz="1200" u="sng" kern="100" dirty="0">
                          <a:solidFill>
                            <a:srgbClr val="C00000"/>
                          </a:solidFill>
                          <a:effectLst/>
                          <a:latin typeface="微軟正黑體" panose="020B0604030504040204" pitchFamily="34" charset="-120"/>
                          <a:ea typeface="微軟正黑體" panose="020B0604030504040204" pitchFamily="34" charset="-120"/>
                        </a:rPr>
                        <a:t> (</a:t>
                      </a:r>
                      <a:r>
                        <a:rPr lang="zh-TW" sz="1200" u="sng" kern="100" dirty="0">
                          <a:solidFill>
                            <a:srgbClr val="C00000"/>
                          </a:solidFill>
                          <a:effectLst/>
                          <a:latin typeface="微軟正黑體" panose="020B0604030504040204" pitchFamily="34" charset="-120"/>
                          <a:ea typeface="微軟正黑體" panose="020B0604030504040204" pitchFamily="34" charset="-120"/>
                        </a:rPr>
                        <a:t>如密碼、圖形鎖、手勢等</a:t>
                      </a:r>
                      <a:r>
                        <a:rPr lang="en-US" sz="1200" u="sng" kern="100" dirty="0">
                          <a:solidFill>
                            <a:srgbClr val="C00000"/>
                          </a:solidFill>
                          <a:effectLst/>
                          <a:latin typeface="微軟正黑體" panose="020B0604030504040204" pitchFamily="34" charset="-120"/>
                          <a:ea typeface="微軟正黑體" panose="020B0604030504040204" pitchFamily="34" charset="-120"/>
                        </a:rPr>
                        <a:t>)</a:t>
                      </a:r>
                      <a:r>
                        <a:rPr lang="zh-TW" sz="1200" kern="100" dirty="0">
                          <a:solidFill>
                            <a:srgbClr val="C00000"/>
                          </a:solidFill>
                          <a:effectLst/>
                          <a:latin typeface="微軟正黑體" panose="020B0604030504040204" pitchFamily="34" charset="-120"/>
                          <a:ea typeface="微軟正黑體" panose="020B0604030504040204" pitchFamily="34" charset="-120"/>
                        </a:rPr>
                        <a:t>。 </a:t>
                      </a:r>
                    </a:p>
                    <a:p>
                      <a:pPr algn="just">
                        <a:spcAft>
                          <a:spcPts val="0"/>
                        </a:spcAft>
                      </a:pPr>
                      <a:r>
                        <a:rPr lang="en-US" sz="1200" kern="100" dirty="0">
                          <a:solidFill>
                            <a:srgbClr val="C00000"/>
                          </a:solidFill>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二</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客戶所持有之設備，金融機構應確認該設備為客戶與金融機構所約定持有之實體設備</a:t>
                      </a:r>
                      <a:r>
                        <a:rPr lang="en-US" sz="1200" kern="100" dirty="0">
                          <a:effectLst/>
                          <a:latin typeface="微軟正黑體" panose="020B0604030504040204" pitchFamily="34" charset="-120"/>
                          <a:ea typeface="微軟正黑體" panose="020B0604030504040204" pitchFamily="34" charset="-120"/>
                        </a:rPr>
                        <a:t> (</a:t>
                      </a:r>
                      <a:r>
                        <a:rPr lang="zh-TW" sz="1200" kern="100" dirty="0">
                          <a:effectLst/>
                          <a:latin typeface="微軟正黑體" panose="020B0604030504040204" pitchFamily="34" charset="-120"/>
                          <a:ea typeface="微軟正黑體" panose="020B0604030504040204" pitchFamily="34" charset="-120"/>
                        </a:rPr>
                        <a:t>如密碼產生器、密碼卡、晶片卡、電腦、行動裝置、憑證載具等</a:t>
                      </a:r>
                      <a:r>
                        <a:rPr lang="en-US" sz="1200" kern="100" dirty="0">
                          <a:effectLst/>
                          <a:latin typeface="微軟正黑體" panose="020B0604030504040204" pitchFamily="34" charset="-120"/>
                          <a:ea typeface="微軟正黑體" panose="020B0604030504040204" pitchFamily="34" charset="-120"/>
                        </a:rPr>
                        <a:t>)</a:t>
                      </a:r>
                      <a:r>
                        <a:rPr lang="zh-TW" sz="1200" kern="100" dirty="0">
                          <a:effectLst/>
                          <a:latin typeface="微軟正黑體" panose="020B0604030504040204" pitchFamily="34" charset="-120"/>
                          <a:ea typeface="微軟正黑體" panose="020B0604030504040204" pitchFamily="34" charset="-120"/>
                        </a:rPr>
                        <a:t>。 </a:t>
                      </a:r>
                    </a:p>
                    <a:p>
                      <a:pPr algn="just">
                        <a:spcAft>
                          <a:spcPts val="0"/>
                        </a:spcAft>
                      </a:pP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三</a:t>
                      </a:r>
                      <a:r>
                        <a:rPr lang="en-US" sz="1200" u="sng" kern="100" dirty="0">
                          <a:effectLst/>
                          <a:latin typeface="微軟正黑體" panose="020B0604030504040204" pitchFamily="34" charset="-120"/>
                          <a:ea typeface="微軟正黑體" panose="020B0604030504040204" pitchFamily="34" charset="-120"/>
                        </a:rPr>
                        <a:t>) </a:t>
                      </a:r>
                      <a:r>
                        <a:rPr lang="zh-TW" sz="1200" u="sng" kern="100" dirty="0">
                          <a:effectLst/>
                          <a:latin typeface="微軟正黑體" panose="020B0604030504040204" pitchFamily="34" charset="-120"/>
                          <a:ea typeface="微軟正黑體" panose="020B0604030504040204" pitchFamily="34" charset="-120"/>
                        </a:rPr>
                        <a:t>客戶提供給金融機構其所擁有之</a:t>
                      </a:r>
                      <a:r>
                        <a:rPr lang="zh-TW" sz="1200" u="sng" kern="100" dirty="0">
                          <a:solidFill>
                            <a:srgbClr val="C00000"/>
                          </a:solidFill>
                          <a:effectLst/>
                          <a:latin typeface="微軟正黑體" panose="020B0604030504040204" pitchFamily="34" charset="-120"/>
                          <a:ea typeface="微軟正黑體" panose="020B0604030504040204" pitchFamily="34" charset="-120"/>
                        </a:rPr>
                        <a:t>生物特徵</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如</a:t>
                      </a:r>
                      <a:r>
                        <a:rPr lang="zh-TW" sz="1200" u="sng" kern="100" dirty="0">
                          <a:solidFill>
                            <a:srgbClr val="C00000"/>
                          </a:solidFill>
                          <a:effectLst/>
                          <a:latin typeface="微軟正黑體" panose="020B0604030504040204" pitchFamily="34" charset="-120"/>
                          <a:ea typeface="微軟正黑體" panose="020B0604030504040204" pitchFamily="34" charset="-120"/>
                        </a:rPr>
                        <a:t>指紋</a:t>
                      </a:r>
                      <a:r>
                        <a:rPr lang="zh-TW" sz="1200" u="sng" kern="100" dirty="0">
                          <a:effectLst/>
                          <a:latin typeface="微軟正黑體" panose="020B0604030504040204" pitchFamily="34" charset="-120"/>
                          <a:ea typeface="微軟正黑體" panose="020B0604030504040204" pitchFamily="34" charset="-120"/>
                        </a:rPr>
                        <a:t>、臉部、虹膜、聲音、掌紋、靜脈、簽名等</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，金融機構應直接或間接驗證該生物特徵。間接驗證係指由客戶端設備</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如行動裝置</a:t>
                      </a:r>
                      <a:r>
                        <a:rPr lang="en-US" sz="1200" u="sng" kern="100" dirty="0">
                          <a:effectLst/>
                          <a:latin typeface="微軟正黑體" panose="020B0604030504040204" pitchFamily="34" charset="-120"/>
                          <a:ea typeface="微軟正黑體" panose="020B0604030504040204" pitchFamily="34" charset="-120"/>
                        </a:rPr>
                        <a:t>)</a:t>
                      </a:r>
                      <a:r>
                        <a:rPr lang="zh-TW" sz="1200" u="sng" kern="100" dirty="0">
                          <a:effectLst/>
                          <a:latin typeface="微軟正黑體" panose="020B0604030504040204" pitchFamily="34" charset="-120"/>
                          <a:ea typeface="微軟正黑體" panose="020B0604030504040204" pitchFamily="34" charset="-120"/>
                        </a:rPr>
                        <a:t>驗證或委由第三方驗證，金融機構僅讀取驗證結果，必要時應增加驗證來源辨識。 </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vMerge="1">
                  <a:txBody>
                    <a:bodyPr/>
                    <a:lstStyle/>
                    <a:p>
                      <a:pPr algn="just">
                        <a:spcAft>
                          <a:spcPts val="0"/>
                        </a:spcAft>
                      </a:pP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8580" marR="68580" marT="0" marB="0"/>
                </a:tc>
                <a:extLst>
                  <a:ext uri="{0D108BD9-81ED-4DB2-BD59-A6C34878D82A}">
                    <a16:rowId xmlns:a16="http://schemas.microsoft.com/office/drawing/2014/main" val="3889558941"/>
                  </a:ext>
                </a:extLst>
              </a:tr>
            </a:tbl>
          </a:graphicData>
        </a:graphic>
      </p:graphicFrame>
      <p:sp>
        <p:nvSpPr>
          <p:cNvPr id="2" name="文字方塊 1">
            <a:extLst>
              <a:ext uri="{FF2B5EF4-FFF2-40B4-BE49-F238E27FC236}">
                <a16:creationId xmlns:a16="http://schemas.microsoft.com/office/drawing/2014/main" id="{43F0B2DE-1966-4BBB-8B32-7007A43AA247}"/>
              </a:ext>
            </a:extLst>
          </p:cNvPr>
          <p:cNvSpPr txBox="1"/>
          <p:nvPr/>
        </p:nvSpPr>
        <p:spPr>
          <a:xfrm>
            <a:off x="570452" y="847877"/>
            <a:ext cx="6072161" cy="414648"/>
          </a:xfrm>
          <a:prstGeom prst="rect">
            <a:avLst/>
          </a:prstGeom>
          <a:noFill/>
        </p:spPr>
        <p:txBody>
          <a:bodyPr wrap="square" rtlCol="0">
            <a:spAutoFit/>
          </a:bodyPr>
          <a:lstStyle/>
          <a:p>
            <a:r>
              <a:rPr lang="zh-TW" altLang="zh-TW" sz="2041" dirty="0">
                <a:latin typeface="微軟正黑體" pitchFamily="34" charset="-120"/>
                <a:ea typeface="微軟正黑體" pitchFamily="34" charset="-120"/>
              </a:rPr>
              <a:t>金融機構辦理電子銀行業務安全控管作業基準</a:t>
            </a:r>
            <a:endParaRPr lang="zh-TW" altLang="en-US" sz="204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4349903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21E23536-5701-4959-91E9-048FCCCB4523}"/>
              </a:ext>
            </a:extLst>
          </p:cNvPr>
          <p:cNvGraphicFramePr>
            <a:graphicFrameLocks noGrp="1"/>
          </p:cNvGraphicFramePr>
          <p:nvPr/>
        </p:nvGraphicFramePr>
        <p:xfrm>
          <a:off x="542513" y="1387302"/>
          <a:ext cx="11067849" cy="3078811"/>
        </p:xfrm>
        <a:graphic>
          <a:graphicData uri="http://schemas.openxmlformats.org/drawingml/2006/table">
            <a:tbl>
              <a:tblPr firstRow="1" firstCol="1" bandRow="1">
                <a:tableStyleId>{5940675A-B579-460E-94D1-54222C63F5DA}</a:tableStyleId>
              </a:tblPr>
              <a:tblGrid>
                <a:gridCol w="1285805">
                  <a:extLst>
                    <a:ext uri="{9D8B030D-6E8A-4147-A177-3AD203B41FA5}">
                      <a16:colId xmlns:a16="http://schemas.microsoft.com/office/drawing/2014/main" val="1990867276"/>
                    </a:ext>
                  </a:extLst>
                </a:gridCol>
                <a:gridCol w="8500934">
                  <a:extLst>
                    <a:ext uri="{9D8B030D-6E8A-4147-A177-3AD203B41FA5}">
                      <a16:colId xmlns:a16="http://schemas.microsoft.com/office/drawing/2014/main" val="1251059323"/>
                    </a:ext>
                  </a:extLst>
                </a:gridCol>
                <a:gridCol w="1281110">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2830018">
                <a:tc>
                  <a:txBody>
                    <a:bodyPr/>
                    <a:lstStyle/>
                    <a:p>
                      <a:pPr algn="just">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七、共同行銷資料運用條款</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spcAft>
                          <a:spcPts val="0"/>
                        </a:spcAft>
                      </a:pPr>
                      <a:r>
                        <a:rPr lang="en-US"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1.</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甲方知悉、瞭解並同意乙方、乙方隸屬之金融控股公司其依金融控股公司法規定所控制之子公司，於其共同行銷目的或其他法令許可範圍內，得對甲方之姓名及地址、</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已書面表示同意之其他基本資料及往來交易資料等相關資料為蒐集、處理及利用</a:t>
                      </a:r>
                      <a:r>
                        <a:rPr lang="zh-TW" altLang="en-US"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a:t>
                      </a:r>
                      <a:endParaRPr lang="en-US" altLang="zh-TW" sz="1200"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p>
                      <a:pPr>
                        <a:spcAft>
                          <a:spcPts val="0"/>
                        </a:spcAft>
                      </a:pPr>
                      <a:r>
                        <a:rPr lang="zh-TW" altLang="en-US" sz="1200" dirty="0">
                          <a:latin typeface="微軟正黑體" panose="020B0604030504040204" pitchFamily="34" charset="-120"/>
                          <a:ea typeface="微軟正黑體" panose="020B0604030504040204" pitchFamily="34" charset="-120"/>
                        </a:rPr>
                        <a:t>三、永豐金融控股股份有限公司（下稱「永豐金控」）共同行銷資料保密措施（另揭露於永豐金控之網站）</a:t>
                      </a:r>
                      <a:r>
                        <a:rPr lang="en-US" altLang="zh-TW" sz="1200" dirty="0">
                          <a:latin typeface="微軟正黑體" panose="020B0604030504040204" pitchFamily="34" charset="-120"/>
                          <a:ea typeface="微軟正黑體" panose="020B0604030504040204" pitchFamily="34" charset="-120"/>
                        </a:rPr>
                        <a:t>﹕ </a:t>
                      </a:r>
                      <a:r>
                        <a:rPr lang="zh-TW" altLang="en-US" sz="1200" dirty="0">
                          <a:latin typeface="微軟正黑體" panose="020B0604030504040204" pitchFamily="34" charset="-120"/>
                          <a:ea typeface="微軟正黑體" panose="020B0604030504040204" pitchFamily="34" charset="-120"/>
                        </a:rPr>
                        <a:t>永豐金控及各子公司（合稱「本集團」），為提供更完整、多元、便利及符合您需求之金融商品及服務，本集團將於法令規定許可範圍內，以更積 極、創新之態度，依循本保密措施，對於您的資料提供最嚴格之保護，維護您的權益，並依「金融控股公司子公司間共同行銷管理辦法」第十三條 第三項規定，揭露以下資訊： </a:t>
                      </a:r>
                      <a:endParaRPr lang="en-US" altLang="zh-TW" sz="1200" dirty="0">
                        <a:latin typeface="微軟正黑體" panose="020B0604030504040204" pitchFamily="34" charset="-120"/>
                        <a:ea typeface="微軟正黑體" panose="020B0604030504040204" pitchFamily="34" charset="-120"/>
                      </a:endParaRPr>
                    </a:p>
                    <a:p>
                      <a:pPr>
                        <a:spcAft>
                          <a:spcPts val="0"/>
                        </a:spcAft>
                      </a:pPr>
                      <a:r>
                        <a:rPr lang="zh-TW" altLang="en-US" sz="1200" dirty="0">
                          <a:latin typeface="微軟正黑體" panose="020B0604030504040204" pitchFamily="34" charset="-120"/>
                          <a:ea typeface="微軟正黑體" panose="020B0604030504040204" pitchFamily="34" charset="-120"/>
                        </a:rPr>
                        <a:t>（四）客戶資料分類、利用範圍及項目：本集團會將您的資料進行分類，包括基本資料、帳務資料、信用資料、投資資料及保險資料，分類標準如 下：</a:t>
                      </a:r>
                      <a:endParaRPr lang="en-US" altLang="zh-TW" sz="1200" dirty="0">
                        <a:latin typeface="微軟正黑體" panose="020B0604030504040204" pitchFamily="34" charset="-120"/>
                        <a:ea typeface="微軟正黑體" panose="020B0604030504040204" pitchFamily="34" charset="-120"/>
                      </a:endParaRPr>
                    </a:p>
                    <a:p>
                      <a:pPr>
                        <a:spcAft>
                          <a:spcPts val="0"/>
                        </a:spcAft>
                      </a:pPr>
                      <a:r>
                        <a:rPr lang="en-US" altLang="zh-TW" sz="1200" dirty="0">
                          <a:solidFill>
                            <a:srgbClr val="C00000"/>
                          </a:solidFill>
                          <a:latin typeface="微軟正黑體" panose="020B0604030504040204" pitchFamily="34" charset="-120"/>
                          <a:ea typeface="微軟正黑體" panose="020B0604030504040204" pitchFamily="34" charset="-120"/>
                        </a:rPr>
                        <a:t>4</a:t>
                      </a:r>
                      <a:r>
                        <a:rPr lang="zh-TW" altLang="en-US" sz="1200" dirty="0">
                          <a:solidFill>
                            <a:srgbClr val="C00000"/>
                          </a:solidFill>
                          <a:latin typeface="微軟正黑體" panose="020B0604030504040204" pitchFamily="34" charset="-120"/>
                          <a:ea typeface="微軟正黑體" panose="020B0604030504040204" pitchFamily="34" charset="-120"/>
                        </a:rPr>
                        <a:t>、</a:t>
                      </a:r>
                      <a:r>
                        <a:rPr lang="zh-TW" altLang="en-US" sz="1200" u="sng" dirty="0">
                          <a:solidFill>
                            <a:srgbClr val="C00000"/>
                          </a:solidFill>
                          <a:latin typeface="微軟正黑體" panose="020B0604030504040204" pitchFamily="34" charset="-120"/>
                          <a:ea typeface="微軟正黑體" panose="020B0604030504040204" pitchFamily="34" charset="-120"/>
                        </a:rPr>
                        <a:t>投資資料：包括投資或出售投資之標的、金額及時間等資料。</a:t>
                      </a:r>
                      <a:endParaRPr lang="en-US" altLang="zh-TW" sz="1200" u="sng" dirty="0">
                        <a:solidFill>
                          <a:srgbClr val="C00000"/>
                        </a:solidFill>
                        <a:latin typeface="微軟正黑體" panose="020B0604030504040204" pitchFamily="34" charset="-120"/>
                        <a:ea typeface="微軟正黑體" panose="020B0604030504040204" pitchFamily="34" charset="-120"/>
                      </a:endParaRPr>
                    </a:p>
                    <a:p>
                      <a:pPr>
                        <a:spcAft>
                          <a:spcPts val="0"/>
                        </a:spcAft>
                      </a:pPr>
                      <a:r>
                        <a:rPr lang="zh-TW" altLang="en-US" sz="1200" dirty="0">
                          <a:latin typeface="微軟正黑體" panose="020B0604030504040204" pitchFamily="34" charset="-120"/>
                          <a:ea typeface="微軟正黑體" panose="020B0604030504040204" pitchFamily="34" charset="-120"/>
                        </a:rPr>
                        <a:t>（五）客戶資料之利用目的： </a:t>
                      </a:r>
                      <a:br>
                        <a:rPr lang="en-US" altLang="zh-TW" sz="1200" dirty="0">
                          <a:latin typeface="微軟正黑體" panose="020B0604030504040204" pitchFamily="34" charset="-120"/>
                          <a:ea typeface="微軟正黑體" panose="020B0604030504040204" pitchFamily="34" charset="-120"/>
                        </a:rPr>
                      </a:br>
                      <a:r>
                        <a:rPr lang="zh-TW" altLang="en-US" sz="1200" dirty="0">
                          <a:latin typeface="微軟正黑體" panose="020B0604030504040204" pitchFamily="34" charset="-120"/>
                          <a:ea typeface="微軟正黑體" panose="020B0604030504040204" pitchFamily="34" charset="-120"/>
                        </a:rPr>
                        <a:t>為提供您更完整多元且符合您需求的金融理財商品或服務，</a:t>
                      </a:r>
                      <a:r>
                        <a:rPr lang="zh-TW" altLang="en-US" sz="1200" u="sng" dirty="0">
                          <a:solidFill>
                            <a:srgbClr val="C00000"/>
                          </a:solidFill>
                          <a:latin typeface="微軟正黑體" panose="020B0604030504040204" pitchFamily="34" charset="-120"/>
                          <a:ea typeface="微軟正黑體" panose="020B0604030504040204" pitchFamily="34" charset="-120"/>
                        </a:rPr>
                        <a:t>本集團於開發新種金融商品或服務而進行共同行銷時，可能會交互運用您的資料。</a:t>
                      </a:r>
                      <a:endParaRPr lang="en-US" altLang="zh-TW" sz="1200" u="sng" dirty="0">
                        <a:solidFill>
                          <a:srgbClr val="C00000"/>
                        </a:solidFill>
                        <a:latin typeface="微軟正黑體" panose="020B0604030504040204" pitchFamily="34" charset="-120"/>
                        <a:ea typeface="微軟正黑體" panose="020B0604030504040204" pitchFamily="34" charset="-120"/>
                      </a:endParaRPr>
                    </a:p>
                    <a:p>
                      <a:pPr>
                        <a:spcAft>
                          <a:spcPts val="0"/>
                        </a:spcAft>
                      </a:pPr>
                      <a:endParaRPr lang="zh-TW" sz="14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algn="just">
                        <a:spcAft>
                          <a:spcPts val="0"/>
                        </a:spcAft>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開立</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永豐金證券戶且為永豐銀行作為交割戶</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，方可提供銀行查詢。</a:t>
                      </a:r>
                      <a:endParaRPr 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6" name="文字方塊 5">
            <a:extLst>
              <a:ext uri="{FF2B5EF4-FFF2-40B4-BE49-F238E27FC236}">
                <a16:creationId xmlns:a16="http://schemas.microsoft.com/office/drawing/2014/main" id="{CEB8E007-618E-4B82-9FDD-C5DBB660240A}"/>
              </a:ext>
            </a:extLst>
          </p:cNvPr>
          <p:cNvSpPr txBox="1"/>
          <p:nvPr/>
        </p:nvSpPr>
        <p:spPr>
          <a:xfrm>
            <a:off x="542513" y="826822"/>
            <a:ext cx="7296249" cy="515988"/>
          </a:xfrm>
          <a:prstGeom prst="rect">
            <a:avLst/>
          </a:prstGeom>
          <a:noFill/>
        </p:spPr>
        <p:txBody>
          <a:bodyPr wrap="square" rtlCol="0">
            <a:spAutoFit/>
          </a:bodyPr>
          <a:lstStyle/>
          <a:p>
            <a:pPr defTabSz="931343">
              <a:lnSpc>
                <a:spcPct val="150000"/>
              </a:lnSpc>
            </a:pPr>
            <a:r>
              <a:rPr lang="zh-TW" altLang="en-US" sz="2041" dirty="0">
                <a:latin typeface="微軟正黑體" pitchFamily="34" charset="-120"/>
                <a:ea typeface="微軟正黑體" pitchFamily="34" charset="-120"/>
              </a:rPr>
              <a:t>永豐金證券受託買賣國內外有價證券開戶契約總約定書</a:t>
            </a:r>
            <a:r>
              <a:rPr lang="en-US" altLang="zh-TW" sz="2041" dirty="0">
                <a:latin typeface="微軟正黑體" pitchFamily="34" charset="-120"/>
                <a:ea typeface="微軟正黑體" pitchFamily="34" charset="-120"/>
              </a:rPr>
              <a:t>(</a:t>
            </a:r>
            <a:r>
              <a:rPr lang="zh-TW" altLang="en-US" sz="2041" dirty="0">
                <a:latin typeface="微軟正黑體" pitchFamily="34" charset="-120"/>
                <a:ea typeface="微軟正黑體" pitchFamily="34" charset="-120"/>
                <a:hlinkClick r:id="rId2"/>
              </a:rPr>
              <a:t>連結</a:t>
            </a:r>
            <a:r>
              <a:rPr lang="en-US" altLang="zh-TW" sz="2041" dirty="0">
                <a:latin typeface="微軟正黑體" pitchFamily="34" charset="-120"/>
                <a:ea typeface="微軟正黑體" pitchFamily="34" charset="-120"/>
              </a:rPr>
              <a:t>)</a:t>
            </a:r>
          </a:p>
        </p:txBody>
      </p:sp>
      <p:graphicFrame>
        <p:nvGraphicFramePr>
          <p:cNvPr id="7" name="表格 6">
            <a:extLst>
              <a:ext uri="{FF2B5EF4-FFF2-40B4-BE49-F238E27FC236}">
                <a16:creationId xmlns:a16="http://schemas.microsoft.com/office/drawing/2014/main" id="{CF0E3045-DE2C-4D94-8985-3E7C898299CE}"/>
              </a:ext>
            </a:extLst>
          </p:cNvPr>
          <p:cNvGraphicFramePr>
            <a:graphicFrameLocks noGrp="1"/>
          </p:cNvGraphicFramePr>
          <p:nvPr/>
        </p:nvGraphicFramePr>
        <p:xfrm>
          <a:off x="542512" y="4911464"/>
          <a:ext cx="11067849" cy="1554955"/>
        </p:xfrm>
        <a:graphic>
          <a:graphicData uri="http://schemas.openxmlformats.org/drawingml/2006/table">
            <a:tbl>
              <a:tblPr firstRow="1" firstCol="1" bandRow="1">
                <a:tableStyleId>{5940675A-B579-460E-94D1-54222C63F5DA}</a:tableStyleId>
              </a:tblPr>
              <a:tblGrid>
                <a:gridCol w="1330973">
                  <a:extLst>
                    <a:ext uri="{9D8B030D-6E8A-4147-A177-3AD203B41FA5}">
                      <a16:colId xmlns:a16="http://schemas.microsoft.com/office/drawing/2014/main" val="1990867276"/>
                    </a:ext>
                  </a:extLst>
                </a:gridCol>
                <a:gridCol w="8418452">
                  <a:extLst>
                    <a:ext uri="{9D8B030D-6E8A-4147-A177-3AD203B41FA5}">
                      <a16:colId xmlns:a16="http://schemas.microsoft.com/office/drawing/2014/main" val="1251059323"/>
                    </a:ext>
                  </a:extLst>
                </a:gridCol>
                <a:gridCol w="1318424">
                  <a:extLst>
                    <a:ext uri="{9D8B030D-6E8A-4147-A177-3AD203B41FA5}">
                      <a16:colId xmlns:a16="http://schemas.microsoft.com/office/drawing/2014/main" val="1530898806"/>
                    </a:ext>
                  </a:extLst>
                </a:gridCol>
              </a:tblGrid>
              <a:tr h="248793">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條款</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sz="1600" kern="100" dirty="0">
                          <a:solidFill>
                            <a:schemeClr val="bg1"/>
                          </a:solidFill>
                          <a:effectLst/>
                          <a:latin typeface="微軟正黑體" panose="020B0604030504040204" pitchFamily="34" charset="-120"/>
                          <a:ea typeface="微軟正黑體" panose="020B0604030504040204" pitchFamily="34" charset="-120"/>
                        </a:rPr>
                        <a:t>條文描述</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tc>
                  <a:txBody>
                    <a:bodyPr/>
                    <a:lstStyle/>
                    <a:p>
                      <a:pPr>
                        <a:spcAft>
                          <a:spcPts val="0"/>
                        </a:spcAft>
                      </a:pPr>
                      <a:r>
                        <a:rPr lang="zh-TW" altLang="en-US" sz="1600" kern="100" dirty="0">
                          <a:solidFill>
                            <a:schemeClr val="bg1"/>
                          </a:solidFill>
                          <a:effectLst/>
                          <a:latin typeface="微軟正黑體" panose="020B0604030504040204" pitchFamily="34" charset="-120"/>
                          <a:ea typeface="微軟正黑體" panose="020B0604030504040204" pitchFamily="34" charset="-120"/>
                        </a:rPr>
                        <a:t>合規作法</a:t>
                      </a:r>
                      <a:endParaRPr lang="zh-TW" sz="1600" kern="100" dirty="0">
                        <a:solidFill>
                          <a:schemeClr val="bg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rgbClr val="002060"/>
                    </a:solidFill>
                  </a:tcPr>
                </a:tc>
                <a:extLst>
                  <a:ext uri="{0D108BD9-81ED-4DB2-BD59-A6C34878D82A}">
                    <a16:rowId xmlns:a16="http://schemas.microsoft.com/office/drawing/2014/main" val="3956327370"/>
                  </a:ext>
                </a:extLst>
              </a:tr>
              <a:tr h="1306162">
                <a:tc>
                  <a:txBody>
                    <a:bodyPr/>
                    <a:lstStyle/>
                    <a:p>
                      <a:pPr algn="just">
                        <a:spcAft>
                          <a:spcPts val="0"/>
                        </a:spcAft>
                      </a:pP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第</a:t>
                      </a:r>
                      <a:r>
                        <a:rPr lang="en-US" alt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11</a:t>
                      </a:r>
                      <a:r>
                        <a:rPr lang="zh-TW" altLang="en-US"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rPr>
                        <a:t>條</a:t>
                      </a:r>
                      <a:endParaRPr lang="zh-TW" sz="1400" kern="100" dirty="0">
                        <a:solidFill>
                          <a:schemeClr val="tx1"/>
                        </a:solidFill>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申請人與永豐金證券股份有限公司</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以下簡稱證券公司</a:t>
                      </a:r>
                      <a:r>
                        <a:rPr lang="en-US" altLang="zh-TW" sz="1200" kern="1200" dirty="0">
                          <a:solidFill>
                            <a:schemeClr val="tx1"/>
                          </a:solidFill>
                          <a:latin typeface="微軟正黑體" panose="020B0604030504040204" pitchFamily="34" charset="-120"/>
                          <a:ea typeface="微軟正黑體" panose="020B0604030504040204" pitchFamily="34" charset="-120"/>
                          <a:cs typeface="+mn-cs"/>
                        </a:rPr>
                        <a:t>)</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間，基於證券公司買賣其現在及未來經主管機關核准經營之業務或商品，所衍生與證券公司間之收付款項，包括但不限於買賣國內外有價證券款項、認購價款、手續費、處理費及其他因各該業務或商品衍生之相關費用，應付證券公司及應向證券公司收取之款項委託　貴行辦理。</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rgbClr val="C00000"/>
                          </a:solidFill>
                          <a:latin typeface="微軟正黑體" panose="020B0604030504040204" pitchFamily="34" charset="-120"/>
                          <a:ea typeface="微軟正黑體" panose="020B0604030504040204" pitchFamily="34" charset="-120"/>
                          <a:cs typeface="+mn-cs"/>
                        </a:rPr>
                        <a:t>11.</a:t>
                      </a:r>
                      <a:r>
                        <a:rPr lang="zh-TW" altLang="zh-TW" sz="1200" kern="1200" dirty="0">
                          <a:solidFill>
                            <a:srgbClr val="C00000"/>
                          </a:solidFill>
                          <a:latin typeface="微軟正黑體" panose="020B0604030504040204" pitchFamily="34" charset="-120"/>
                          <a:ea typeface="微軟正黑體" panose="020B0604030504040204" pitchFamily="34" charset="-120"/>
                          <a:cs typeface="+mn-cs"/>
                        </a:rPr>
                        <a:t>申請人同意並授權 貴行得向證券公司查詢申請人之交易紀錄、往來明細及其他交易資料</a:t>
                      </a:r>
                      <a:r>
                        <a:rPr lang="zh-TW" altLang="zh-TW" sz="1200" kern="1200" dirty="0">
                          <a:solidFill>
                            <a:schemeClr val="tx1"/>
                          </a:solidFill>
                          <a:latin typeface="微軟正黑體" panose="020B0604030504040204" pitchFamily="34" charset="-120"/>
                          <a:ea typeface="微軟正黑體" panose="020B0604030504040204" pitchFamily="34" charset="-120"/>
                          <a:cs typeface="+mn-cs"/>
                        </a:rPr>
                        <a:t>，並由證券公司編制交易清單或明細表，以書面或磁帶之形式交與 貴行，供 貴行以電腦設備統一建檔利用。</a:t>
                      </a:r>
                    </a:p>
                  </a:txBody>
                  <a:tcPr marL="69973" marR="69973" marT="0" marB="0" anchor="ctr">
                    <a:solidFill>
                      <a:schemeClr val="bg1"/>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開立</a:t>
                      </a:r>
                      <a:r>
                        <a:rPr lang="zh-TW" altLang="en-US" sz="1200" u="sng" kern="100" dirty="0">
                          <a:solidFill>
                            <a:srgbClr val="C00000"/>
                          </a:solidFill>
                          <a:effectLst/>
                          <a:latin typeface="微軟正黑體" panose="020B0604030504040204" pitchFamily="34" charset="-120"/>
                          <a:ea typeface="微軟正黑體" panose="020B0604030504040204" pitchFamily="34" charset="-120"/>
                          <a:cs typeface="Times New Roman" panose="02020603050405020304" pitchFamily="18" charset="0"/>
                        </a:rPr>
                        <a:t>永豐金證券戶且為永豐銀行作為交割戶</a:t>
                      </a:r>
                      <a:r>
                        <a:rPr lang="zh-TW" altLang="en-US" sz="1200" kern="100" dirty="0">
                          <a:effectLst/>
                          <a:latin typeface="微軟正黑體" panose="020B0604030504040204" pitchFamily="34" charset="-120"/>
                          <a:ea typeface="微軟正黑體" panose="020B0604030504040204" pitchFamily="34" charset="-120"/>
                          <a:cs typeface="Times New Roman" panose="02020603050405020304" pitchFamily="18" charset="0"/>
                        </a:rPr>
                        <a:t>，方可提供銀行查詢。</a:t>
                      </a:r>
                      <a:endParaRPr lang="zh-TW" altLang="zh-TW" sz="1200" kern="100" dirty="0">
                        <a:effectLst/>
                        <a:latin typeface="微軟正黑體" panose="020B0604030504040204" pitchFamily="34" charset="-120"/>
                        <a:ea typeface="微軟正黑體" panose="020B0604030504040204" pitchFamily="34" charset="-120"/>
                        <a:cs typeface="Times New Roman" panose="02020603050405020304" pitchFamily="18" charset="0"/>
                      </a:endParaRPr>
                    </a:p>
                  </a:txBody>
                  <a:tcPr marL="69973" marR="69973" marT="0" marB="0">
                    <a:solidFill>
                      <a:schemeClr val="bg1"/>
                    </a:solidFill>
                  </a:tcPr>
                </a:tc>
                <a:extLst>
                  <a:ext uri="{0D108BD9-81ED-4DB2-BD59-A6C34878D82A}">
                    <a16:rowId xmlns:a16="http://schemas.microsoft.com/office/drawing/2014/main" val="1639190118"/>
                  </a:ext>
                </a:extLst>
              </a:tr>
            </a:tbl>
          </a:graphicData>
        </a:graphic>
      </p:graphicFrame>
      <p:sp>
        <p:nvSpPr>
          <p:cNvPr id="8" name="文字方塊 7">
            <a:extLst>
              <a:ext uri="{FF2B5EF4-FFF2-40B4-BE49-F238E27FC236}">
                <a16:creationId xmlns:a16="http://schemas.microsoft.com/office/drawing/2014/main" id="{F3891CBC-5204-4D72-AE17-6E56B0AD0C82}"/>
              </a:ext>
            </a:extLst>
          </p:cNvPr>
          <p:cNvSpPr txBox="1"/>
          <p:nvPr/>
        </p:nvSpPr>
        <p:spPr>
          <a:xfrm>
            <a:off x="542512" y="4395476"/>
            <a:ext cx="7296249" cy="515988"/>
          </a:xfrm>
          <a:prstGeom prst="rect">
            <a:avLst/>
          </a:prstGeom>
          <a:noFill/>
        </p:spPr>
        <p:txBody>
          <a:bodyPr wrap="square" rtlCol="0">
            <a:spAutoFit/>
          </a:bodyPr>
          <a:lstStyle/>
          <a:p>
            <a:pPr defTabSz="931343">
              <a:lnSpc>
                <a:spcPct val="150000"/>
              </a:lnSpc>
            </a:pPr>
            <a:r>
              <a:rPr lang="zh-TW" altLang="en-US" sz="2041" dirty="0">
                <a:latin typeface="微軟正黑體" pitchFamily="34" charset="-120"/>
                <a:ea typeface="微軟正黑體" pitchFamily="34" charset="-120"/>
              </a:rPr>
              <a:t>永豐銀行證券交割委託書</a:t>
            </a:r>
            <a:endParaRPr lang="en-US" altLang="zh-TW" sz="2041" dirty="0">
              <a:latin typeface="微軟正黑體" pitchFamily="34" charset="-120"/>
              <a:ea typeface="微軟正黑體" pitchFamily="34" charset="-120"/>
            </a:endParaRPr>
          </a:p>
        </p:txBody>
      </p:sp>
      <p:sp>
        <p:nvSpPr>
          <p:cNvPr id="9" name="標題 1">
            <a:extLst>
              <a:ext uri="{FF2B5EF4-FFF2-40B4-BE49-F238E27FC236}">
                <a16:creationId xmlns:a16="http://schemas.microsoft.com/office/drawing/2014/main" id="{5425E8B3-E210-48C4-AAA3-89A373416F68}"/>
              </a:ext>
            </a:extLst>
          </p:cNvPr>
          <p:cNvSpPr>
            <a:spLocks noGrp="1"/>
          </p:cNvSpPr>
          <p:nvPr>
            <p:ph type="title"/>
          </p:nvPr>
        </p:nvSpPr>
        <p:spPr bwMode="auto">
          <a:xfrm>
            <a:off x="103431" y="159467"/>
            <a:ext cx="8506900" cy="634940"/>
          </a:xfrm>
          <a:ln>
            <a:miter lim="800000"/>
            <a:headEnd/>
            <a:tailEnd/>
          </a:ln>
        </p:spPr>
        <p:txBody>
          <a:bodyPr vert="horz" wrap="square" lIns="93297" tIns="46649" rIns="93297" bIns="46649" numCol="1" rtlCol="0" anchor="ctr" anchorCtr="0" compatLnSpc="1">
            <a:prstTxWarp prst="textNoShape">
              <a:avLst/>
            </a:prstTxWarp>
            <a:normAutofit/>
          </a:bodyPr>
          <a:lstStyle/>
          <a:p>
            <a:pPr>
              <a:defRPr/>
            </a:pPr>
            <a:r>
              <a:rPr lang="zh-TW" altLang="en-US" b="1" dirty="0">
                <a:latin typeface="微軟正黑體" pitchFamily="34" charset="-120"/>
                <a:ea typeface="微軟正黑體" pitchFamily="34" charset="-120"/>
              </a:rPr>
              <a:t>內</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外部規範</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資產整合</a:t>
            </a:r>
            <a:endParaRPr lang="zh-TW" altLang="en-US" b="1" dirty="0">
              <a:solidFill>
                <a:schemeClr val="tx1"/>
              </a:solidFill>
              <a:latin typeface="微軟正黑體" pitchFamily="34" charset="-120"/>
              <a:ea typeface="微軟正黑體" pitchFamily="34" charset="-120"/>
              <a:cs typeface="Tahoma" pitchFamily="34" charset="0"/>
            </a:endParaRPr>
          </a:p>
        </p:txBody>
      </p:sp>
    </p:spTree>
    <p:extLst>
      <p:ext uri="{BB962C8B-B14F-4D97-AF65-F5344CB8AC3E}">
        <p14:creationId xmlns:p14="http://schemas.microsoft.com/office/powerpoint/2010/main" val="9355436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9264" y="134145"/>
            <a:ext cx="8506519" cy="635226"/>
          </a:xfrm>
        </p:spPr>
        <p:txBody>
          <a:bodyPr/>
          <a:lstStyle/>
          <a:p>
            <a:pPr>
              <a:defRPr/>
            </a:pPr>
            <a:r>
              <a:rPr lang="en-US" altLang="zh-TW" b="1" dirty="0">
                <a:latin typeface="微軟正黑體" pitchFamily="34" charset="-120"/>
                <a:ea typeface="微軟正黑體" pitchFamily="34" charset="-120"/>
              </a:rPr>
              <a:t>DAWHO APP</a:t>
            </a:r>
            <a:r>
              <a:rPr lang="zh-TW" altLang="en-US" b="1" dirty="0">
                <a:latin typeface="微軟正黑體" pitchFamily="34" charset="-120"/>
                <a:ea typeface="微軟正黑體" pitchFamily="34" charset="-120"/>
              </a:rPr>
              <a:t> </a:t>
            </a:r>
            <a:r>
              <a:rPr lang="en-US" altLang="zh-TW" b="1"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證券總覽欄位</a:t>
            </a:r>
          </a:p>
        </p:txBody>
      </p:sp>
      <p:graphicFrame>
        <p:nvGraphicFramePr>
          <p:cNvPr id="16" name="表格 15">
            <a:extLst>
              <a:ext uri="{FF2B5EF4-FFF2-40B4-BE49-F238E27FC236}">
                <a16:creationId xmlns:a16="http://schemas.microsoft.com/office/drawing/2014/main" id="{6E68B7B8-6187-4B3F-B68A-CE999B81A3ED}"/>
              </a:ext>
            </a:extLst>
          </p:cNvPr>
          <p:cNvGraphicFramePr>
            <a:graphicFrameLocks noGrp="1"/>
          </p:cNvGraphicFramePr>
          <p:nvPr/>
        </p:nvGraphicFramePr>
        <p:xfrm>
          <a:off x="1795697" y="1706270"/>
          <a:ext cx="8600606" cy="4553325"/>
        </p:xfrm>
        <a:graphic>
          <a:graphicData uri="http://schemas.openxmlformats.org/drawingml/2006/table">
            <a:tbl>
              <a:tblPr firstRow="1" bandRow="1">
                <a:tableStyleId>{5940675A-B579-460E-94D1-54222C63F5DA}</a:tableStyleId>
              </a:tblPr>
              <a:tblGrid>
                <a:gridCol w="935599">
                  <a:extLst>
                    <a:ext uri="{9D8B030D-6E8A-4147-A177-3AD203B41FA5}">
                      <a16:colId xmlns:a16="http://schemas.microsoft.com/office/drawing/2014/main" val="3079130799"/>
                    </a:ext>
                  </a:extLst>
                </a:gridCol>
                <a:gridCol w="3845665">
                  <a:extLst>
                    <a:ext uri="{9D8B030D-6E8A-4147-A177-3AD203B41FA5}">
                      <a16:colId xmlns:a16="http://schemas.microsoft.com/office/drawing/2014/main" val="501621637"/>
                    </a:ext>
                  </a:extLst>
                </a:gridCol>
                <a:gridCol w="3819342">
                  <a:extLst>
                    <a:ext uri="{9D8B030D-6E8A-4147-A177-3AD203B41FA5}">
                      <a16:colId xmlns:a16="http://schemas.microsoft.com/office/drawing/2014/main" val="2371594275"/>
                    </a:ext>
                  </a:extLst>
                </a:gridCol>
              </a:tblGrid>
              <a:tr h="318480">
                <a:tc>
                  <a:txBody>
                    <a:bodyPr/>
                    <a:lstStyle/>
                    <a:p>
                      <a:r>
                        <a:rPr lang="zh-TW" altLang="en-US" sz="1400" dirty="0">
                          <a:solidFill>
                            <a:schemeClr val="bg1"/>
                          </a:solidFill>
                          <a:latin typeface="微軟正黑體" panose="020B0604030504040204" pitchFamily="34" charset="-120"/>
                          <a:ea typeface="微軟正黑體" panose="020B0604030504040204" pitchFamily="34" charset="-120"/>
                        </a:rPr>
                        <a:t>明細分類</a:t>
                      </a:r>
                    </a:p>
                  </a:txBody>
                  <a:tcPr marL="93297" marR="93297" marT="46649" marB="46649">
                    <a:solidFill>
                      <a:srgbClr val="002060"/>
                    </a:solidFill>
                  </a:tcPr>
                </a:tc>
                <a:tc>
                  <a:txBody>
                    <a:bodyPr/>
                    <a:lstStyle/>
                    <a:p>
                      <a:r>
                        <a:rPr lang="en-US" altLang="zh-TW" sz="1400" dirty="0">
                          <a:solidFill>
                            <a:schemeClr val="bg1"/>
                          </a:solidFill>
                          <a:latin typeface="微軟正黑體" panose="020B0604030504040204" pitchFamily="34" charset="-120"/>
                          <a:ea typeface="微軟正黑體" panose="020B0604030504040204" pitchFamily="34" charset="-120"/>
                        </a:rPr>
                        <a:t>MMA</a:t>
                      </a:r>
                      <a:r>
                        <a:rPr lang="zh-TW" altLang="en-US" sz="1400" dirty="0">
                          <a:solidFill>
                            <a:schemeClr val="bg1"/>
                          </a:solidFill>
                          <a:latin typeface="微軟正黑體" panose="020B0604030504040204" pitchFamily="34" charset="-120"/>
                          <a:ea typeface="微軟正黑體" panose="020B0604030504040204" pitchFamily="34" charset="-120"/>
                        </a:rPr>
                        <a:t>欄位</a:t>
                      </a:r>
                    </a:p>
                  </a:txBody>
                  <a:tcPr marL="93297" marR="93297" marT="46649" marB="46649">
                    <a:solidFill>
                      <a:srgbClr val="002060"/>
                    </a:solidFill>
                  </a:tcPr>
                </a:tc>
                <a:tc>
                  <a:txBody>
                    <a:bodyPr/>
                    <a:lstStyle/>
                    <a:p>
                      <a:r>
                        <a:rPr lang="en-US" altLang="zh-TW" sz="1400" dirty="0">
                          <a:solidFill>
                            <a:schemeClr val="bg1"/>
                          </a:solidFill>
                          <a:latin typeface="微軟正黑體" pitchFamily="34" charset="-120"/>
                          <a:ea typeface="微軟正黑體" pitchFamily="34" charset="-120"/>
                        </a:rPr>
                        <a:t>DAWHO APP </a:t>
                      </a:r>
                      <a:r>
                        <a:rPr lang="zh-TW" altLang="en-US" sz="1400" dirty="0">
                          <a:solidFill>
                            <a:schemeClr val="bg1"/>
                          </a:solidFill>
                          <a:latin typeface="微軟正黑體" panose="020B0604030504040204" pitchFamily="34" charset="-120"/>
                          <a:ea typeface="微軟正黑體" panose="020B0604030504040204" pitchFamily="34" charset="-120"/>
                        </a:rPr>
                        <a:t>欄位</a:t>
                      </a:r>
                    </a:p>
                  </a:txBody>
                  <a:tcPr marL="93297" marR="93297" marT="46649" marB="46649">
                    <a:solidFill>
                      <a:srgbClr val="002060"/>
                    </a:solidFill>
                  </a:tcPr>
                </a:tc>
                <a:extLst>
                  <a:ext uri="{0D108BD9-81ED-4DB2-BD59-A6C34878D82A}">
                    <a16:rowId xmlns:a16="http://schemas.microsoft.com/office/drawing/2014/main" val="2870619469"/>
                  </a:ext>
                </a:extLst>
              </a:tr>
              <a:tr h="541416">
                <a:tc>
                  <a:txBody>
                    <a:bodyPr/>
                    <a:lstStyle/>
                    <a:p>
                      <a:r>
                        <a:rPr lang="zh-TW" altLang="en-US" sz="1400" dirty="0">
                          <a:latin typeface="微軟正黑體" panose="020B0604030504040204" pitchFamily="34" charset="-120"/>
                          <a:ea typeface="微軟正黑體" panose="020B0604030504040204" pitchFamily="34" charset="-120"/>
                        </a:rPr>
                        <a:t>現股</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市值總額、股票代號、股票名稱、股數、收盤價、市值、</a:t>
                      </a:r>
                      <a:r>
                        <a:rPr lang="zh-TW" altLang="en-US" sz="1400" b="0" dirty="0">
                          <a:solidFill>
                            <a:srgbClr val="C00000"/>
                          </a:solidFill>
                          <a:latin typeface="微軟正黑體" panose="020B0604030504040204" pitchFamily="34" charset="-120"/>
                          <a:ea typeface="微軟正黑體" panose="020B0604030504040204" pitchFamily="34" charset="-120"/>
                        </a:rPr>
                        <a:t>本金</a:t>
                      </a:r>
                      <a:endParaRPr lang="zh-TW" altLang="en-US" sz="1400" dirty="0">
                        <a:solidFill>
                          <a:srgbClr val="C00000"/>
                        </a:solidFill>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市值總額、股票代號、股票名稱、股數、市值</a:t>
                      </a:r>
                      <a:r>
                        <a:rPr lang="zh-TW" altLang="en-US" sz="1400" dirty="0">
                          <a:solidFill>
                            <a:srgbClr val="C00000"/>
                          </a:solidFill>
                          <a:latin typeface="微軟正黑體" panose="020B0604030504040204" pitchFamily="34" charset="-120"/>
                          <a:ea typeface="微軟正黑體" panose="020B0604030504040204" pitchFamily="34" charset="-120"/>
                        </a:rPr>
                        <a:t>、報酬率</a:t>
                      </a:r>
                    </a:p>
                  </a:txBody>
                  <a:tcPr marL="93297" marR="93297" marT="46649" marB="46649"/>
                </a:tc>
                <a:extLst>
                  <a:ext uri="{0D108BD9-81ED-4DB2-BD59-A6C34878D82A}">
                    <a16:rowId xmlns:a16="http://schemas.microsoft.com/office/drawing/2014/main" val="1774686217"/>
                  </a:ext>
                </a:extLst>
              </a:tr>
              <a:tr h="847393">
                <a:tc>
                  <a:txBody>
                    <a:bodyPr/>
                    <a:lstStyle/>
                    <a:p>
                      <a:r>
                        <a:rPr lang="zh-TW" altLang="en-US" sz="1400" dirty="0">
                          <a:latin typeface="微軟正黑體" panose="020B0604030504040204" pitchFamily="34" charset="-120"/>
                          <a:ea typeface="微軟正黑體" panose="020B0604030504040204" pitchFamily="34" charset="-120"/>
                        </a:rPr>
                        <a:t>期貨</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權益數、超額保證金、未平倉總損益、幣別、參考匯率、權益數、原始保證金、維持保證金、超額保證金、追繳保證金</a:t>
                      </a:r>
                      <a:endParaRPr lang="en-US" altLang="zh-TW" sz="1400" dirty="0">
                        <a:solidFill>
                          <a:schemeClr val="tx1"/>
                        </a:solidFill>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權益數</a:t>
                      </a:r>
                      <a:r>
                        <a:rPr lang="zh-TW" altLang="en-US" sz="1400" dirty="0">
                          <a:solidFill>
                            <a:schemeClr val="tx1"/>
                          </a:solidFill>
                          <a:latin typeface="微軟正黑體" panose="020B0604030504040204" pitchFamily="34" charset="-120"/>
                          <a:ea typeface="微軟正黑體" panose="020B0604030504040204" pitchFamily="34" charset="-120"/>
                        </a:rPr>
                        <a:t>總額</a:t>
                      </a:r>
                      <a:r>
                        <a:rPr lang="zh-TW" altLang="en-US" sz="1400" dirty="0">
                          <a:latin typeface="微軟正黑體" panose="020B0604030504040204" pitchFamily="34" charset="-120"/>
                          <a:ea typeface="微軟正黑體" panose="020B0604030504040204" pitchFamily="34" charset="-120"/>
                        </a:rPr>
                        <a:t>、幣別、參考匯率、權益數、</a:t>
                      </a:r>
                      <a:endParaRPr lang="en-US" altLang="zh-TW" sz="1400" b="0" dirty="0">
                        <a:solidFill>
                          <a:schemeClr val="tx1"/>
                        </a:solidFill>
                        <a:latin typeface="微軟正黑體" panose="020B0604030504040204" pitchFamily="34" charset="-120"/>
                        <a:ea typeface="微軟正黑體" panose="020B0604030504040204" pitchFamily="34" charset="-120"/>
                      </a:endParaRPr>
                    </a:p>
                    <a:p>
                      <a:r>
                        <a:rPr lang="zh-TW" altLang="en-US" sz="1400" b="0" dirty="0">
                          <a:solidFill>
                            <a:schemeClr val="tx1"/>
                          </a:solidFill>
                          <a:latin typeface="微軟正黑體" panose="020B0604030504040204" pitchFamily="34" charset="-120"/>
                          <a:ea typeface="微軟正黑體" panose="020B0604030504040204" pitchFamily="34" charset="-120"/>
                        </a:rPr>
                        <a:t>原始保證金</a:t>
                      </a:r>
                      <a:r>
                        <a:rPr lang="zh-TW" altLang="en-US" sz="1400" dirty="0">
                          <a:latin typeface="微軟正黑體" panose="020B0604030504040204" pitchFamily="34" charset="-120"/>
                          <a:ea typeface="微軟正黑體" panose="020B0604030504040204" pitchFamily="34" charset="-120"/>
                        </a:rPr>
                        <a:t>、</a:t>
                      </a:r>
                      <a:r>
                        <a:rPr lang="zh-TW" altLang="en-US" sz="1400" b="0" dirty="0">
                          <a:solidFill>
                            <a:schemeClr val="tx1"/>
                          </a:solidFill>
                          <a:latin typeface="微軟正黑體" panose="020B0604030504040204" pitchFamily="34" charset="-120"/>
                          <a:ea typeface="微軟正黑體" panose="020B0604030504040204" pitchFamily="34" charset="-120"/>
                        </a:rPr>
                        <a:t>追繳保證金</a:t>
                      </a:r>
                    </a:p>
                    <a:p>
                      <a:endParaRPr lang="zh-TW" altLang="en-US" sz="1400" dirty="0">
                        <a:latin typeface="微軟正黑體" panose="020B0604030504040204" pitchFamily="34" charset="-120"/>
                        <a:ea typeface="微軟正黑體" panose="020B0604030504040204" pitchFamily="34" charset="-120"/>
                      </a:endParaRPr>
                    </a:p>
                  </a:txBody>
                  <a:tcPr marL="93297" marR="93297" marT="46649" marB="46649"/>
                </a:tc>
                <a:extLst>
                  <a:ext uri="{0D108BD9-81ED-4DB2-BD59-A6C34878D82A}">
                    <a16:rowId xmlns:a16="http://schemas.microsoft.com/office/drawing/2014/main" val="2680203662"/>
                  </a:ext>
                </a:extLst>
              </a:tr>
              <a:tr h="604894">
                <a:tc>
                  <a:txBody>
                    <a:bodyPr/>
                    <a:lstStyle/>
                    <a:p>
                      <a:r>
                        <a:rPr lang="zh-TW" altLang="en-US" sz="1400" dirty="0">
                          <a:latin typeface="微軟正黑體" panose="020B0604030504040204" pitchFamily="34" charset="-120"/>
                          <a:ea typeface="微軟正黑體" panose="020B0604030504040204" pitchFamily="34" charset="-120"/>
                        </a:rPr>
                        <a:t>融資</a:t>
                      </a:r>
                      <a:endParaRPr lang="en-US" altLang="zh-TW" sz="1400" dirty="0">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淨值總額、股票代號、股票名稱、股數、買價、</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自付款</a:t>
                      </a:r>
                      <a:r>
                        <a:rPr lang="zh-TW" altLang="en-US" sz="1400" dirty="0">
                          <a:solidFill>
                            <a:schemeClr val="tx1"/>
                          </a:solidFill>
                          <a:latin typeface="微軟正黑體" panose="020B0604030504040204" pitchFamily="34" charset="-120"/>
                          <a:ea typeface="微軟正黑體" panose="020B0604030504040204" pitchFamily="34" charset="-120"/>
                        </a:rPr>
                        <a:t>、收盤價、融資損益、淨值</a:t>
                      </a:r>
                    </a:p>
                  </a:txBody>
                  <a:tcPr marL="93297" marR="93297" marT="46649" marB="46649"/>
                </a:tc>
                <a:tc>
                  <a:txBody>
                    <a:bodyPr/>
                    <a:lstStyle/>
                    <a:p>
                      <a:r>
                        <a:rPr lang="zh-TW" altLang="en-US" sz="1400" dirty="0">
                          <a:latin typeface="微軟正黑體" panose="020B0604030504040204" pitchFamily="34" charset="-120"/>
                          <a:ea typeface="微軟正黑體" panose="020B0604030504040204" pitchFamily="34" charset="-120"/>
                        </a:rPr>
                        <a:t>淨值總額、股票代號、股票名稱、股數、淨值</a:t>
                      </a:r>
                    </a:p>
                  </a:txBody>
                  <a:tcPr marL="93297" marR="93297" marT="46649" marB="46649"/>
                </a:tc>
                <a:extLst>
                  <a:ext uri="{0D108BD9-81ED-4DB2-BD59-A6C34878D82A}">
                    <a16:rowId xmlns:a16="http://schemas.microsoft.com/office/drawing/2014/main" val="3730528671"/>
                  </a:ext>
                </a:extLst>
              </a:tr>
              <a:tr h="541416">
                <a:tc>
                  <a:txBody>
                    <a:bodyPr/>
                    <a:lstStyle/>
                    <a:p>
                      <a:r>
                        <a:rPr lang="zh-TW" altLang="en-US" sz="1400" dirty="0">
                          <a:latin typeface="微軟正黑體" panose="020B0604030504040204" pitchFamily="34" charset="-120"/>
                          <a:ea typeface="微軟正黑體" panose="020B0604030504040204" pitchFamily="34" charset="-120"/>
                        </a:rPr>
                        <a:t>融資借款</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總額、股票代號、股票名稱、股數、買價、</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融資借款</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借款總額、股票代號、股票名稱、股數、融資借款</a:t>
                      </a:r>
                    </a:p>
                  </a:txBody>
                  <a:tcPr marL="93297" marR="93297" marT="46649" marB="46649"/>
                </a:tc>
                <a:extLst>
                  <a:ext uri="{0D108BD9-81ED-4DB2-BD59-A6C34878D82A}">
                    <a16:rowId xmlns:a16="http://schemas.microsoft.com/office/drawing/2014/main" val="3832693046"/>
                  </a:ext>
                </a:extLst>
              </a:tr>
              <a:tr h="616894">
                <a:tc>
                  <a:txBody>
                    <a:bodyPr/>
                    <a:lstStyle/>
                    <a:p>
                      <a:r>
                        <a:rPr lang="zh-TW" altLang="en-US" sz="1400" dirty="0">
                          <a:latin typeface="微軟正黑體" panose="020B0604030504040204" pitchFamily="34" charset="-120"/>
                          <a:ea typeface="微軟正黑體" panose="020B0604030504040204" pitchFamily="34" charset="-120"/>
                        </a:rPr>
                        <a:t>融券</a:t>
                      </a:r>
                      <a:endParaRPr lang="en-US" altLang="zh-TW" sz="1400" dirty="0">
                        <a:latin typeface="微軟正黑體" panose="020B0604030504040204" pitchFamily="34" charset="-120"/>
                        <a:ea typeface="微軟正黑體" panose="020B0604030504040204" pitchFamily="34" charset="-120"/>
                      </a:endParaRP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淨值合計、</a:t>
                      </a:r>
                      <a:r>
                        <a:rPr lang="zh-TW" altLang="en-US" sz="1400" kern="1200" dirty="0">
                          <a:solidFill>
                            <a:schemeClr val="tx1"/>
                          </a:solidFill>
                          <a:latin typeface="微軟正黑體" panose="020B0604030504040204" pitchFamily="34" charset="-120"/>
                          <a:ea typeface="微軟正黑體" panose="020B0604030504040204" pitchFamily="34" charset="-120"/>
                          <a:cs typeface="+mn-cs"/>
                        </a:rPr>
                        <a:t>保證金合計</a:t>
                      </a:r>
                      <a:r>
                        <a:rPr lang="zh-TW" altLang="en-US" sz="1400" dirty="0">
                          <a:solidFill>
                            <a:schemeClr val="tx1"/>
                          </a:solidFill>
                          <a:latin typeface="微軟正黑體" panose="020B0604030504040204" pitchFamily="34" charset="-120"/>
                          <a:ea typeface="微軟正黑體" panose="020B0604030504040204" pitchFamily="34" charset="-120"/>
                        </a:rPr>
                        <a:t>、股票代碼、股票名稱、股數、賣價、保證金、收盤價、損益、淨值</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latin typeface="微軟正黑體" panose="020B0604030504040204" pitchFamily="34" charset="-120"/>
                          <a:ea typeface="微軟正黑體" panose="020B0604030504040204" pitchFamily="34" charset="-120"/>
                        </a:rPr>
                        <a:t>淨值總額、股票代碼、股票名稱、股數、損益、淨值</a:t>
                      </a:r>
                    </a:p>
                  </a:txBody>
                  <a:tcPr marL="93297" marR="93297" marT="46649" marB="46649"/>
                </a:tc>
                <a:extLst>
                  <a:ext uri="{0D108BD9-81ED-4DB2-BD59-A6C34878D82A}">
                    <a16:rowId xmlns:a16="http://schemas.microsoft.com/office/drawing/2014/main" val="2331387838"/>
                  </a:ext>
                </a:extLst>
              </a:tr>
              <a:tr h="541416">
                <a:tc>
                  <a:txBody>
                    <a:bodyPr/>
                    <a:lstStyle/>
                    <a:p>
                      <a:r>
                        <a:rPr lang="zh-TW" altLang="en-US" sz="1400" dirty="0">
                          <a:latin typeface="微軟正黑體" panose="020B0604030504040204" pitchFamily="34" charset="-120"/>
                          <a:ea typeface="微軟正黑體" panose="020B0604030504040204" pitchFamily="34" charset="-120"/>
                        </a:rPr>
                        <a:t>擔保品</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總額、股票代號、股票名稱、股數、收盤價</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賣出價</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 、市值、類別</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微軟正黑體" panose="020B0604030504040204" pitchFamily="34" charset="-120"/>
                          <a:ea typeface="微軟正黑體" panose="020B0604030504040204" pitchFamily="34" charset="-120"/>
                        </a:rPr>
                        <a:t>市值</a:t>
                      </a:r>
                      <a:r>
                        <a:rPr lang="zh-TW" altLang="en-US" sz="1400" dirty="0">
                          <a:latin typeface="微軟正黑體" panose="020B0604030504040204" pitchFamily="34" charset="-120"/>
                          <a:ea typeface="微軟正黑體" panose="020B0604030504040204" pitchFamily="34" charset="-120"/>
                        </a:rPr>
                        <a:t>總額、股票代號、股票名稱、股數、市值、類別</a:t>
                      </a:r>
                    </a:p>
                  </a:txBody>
                  <a:tcPr marL="93297" marR="93297" marT="46649" marB="46649"/>
                </a:tc>
                <a:extLst>
                  <a:ext uri="{0D108BD9-81ED-4DB2-BD59-A6C34878D82A}">
                    <a16:rowId xmlns:a16="http://schemas.microsoft.com/office/drawing/2014/main" val="3687738300"/>
                  </a:ext>
                </a:extLst>
              </a:tr>
              <a:tr h="541416">
                <a:tc>
                  <a:txBody>
                    <a:bodyPr/>
                    <a:lstStyle/>
                    <a:p>
                      <a:r>
                        <a:rPr lang="zh-TW" altLang="en-US" sz="1400" dirty="0">
                          <a:latin typeface="微軟正黑體" panose="020B0604030504040204" pitchFamily="34" charset="-120"/>
                          <a:ea typeface="微軟正黑體" panose="020B0604030504040204" pitchFamily="34" charset="-120"/>
                        </a:rPr>
                        <a:t>在途款</a:t>
                      </a:r>
                    </a:p>
                  </a:txBody>
                  <a:tcPr marL="93297" marR="93297" marT="46649" marB="46649"/>
                </a:tc>
                <a:tc>
                  <a:txBody>
                    <a:bodyPr/>
                    <a:lstStyle/>
                    <a:p>
                      <a:r>
                        <a:rPr lang="zh-TW" altLang="en-US" sz="1400" dirty="0">
                          <a:solidFill>
                            <a:schemeClr val="tx1"/>
                          </a:solidFill>
                          <a:latin typeface="微軟正黑體" panose="020B0604030504040204" pitchFamily="34" charset="-120"/>
                          <a:ea typeface="微軟正黑體" panose="020B0604030504040204" pitchFamily="34" charset="-120"/>
                        </a:rPr>
                        <a:t>預計入帳</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扣款總額、代號、股票名稱、類別、交易日期、交割日期、入帳</a:t>
                      </a:r>
                      <a:r>
                        <a:rPr lang="en-US" altLang="zh-TW" sz="1400" dirty="0">
                          <a:solidFill>
                            <a:schemeClr val="tx1"/>
                          </a:solidFill>
                          <a:latin typeface="微軟正黑體" panose="020B0604030504040204" pitchFamily="34" charset="-120"/>
                          <a:ea typeface="微軟正黑體" panose="020B0604030504040204" pitchFamily="34" charset="-120"/>
                        </a:rPr>
                        <a:t>/</a:t>
                      </a:r>
                      <a:r>
                        <a:rPr lang="zh-TW" altLang="en-US" sz="1400" dirty="0">
                          <a:solidFill>
                            <a:schemeClr val="tx1"/>
                          </a:solidFill>
                          <a:latin typeface="微軟正黑體" panose="020B0604030504040204" pitchFamily="34" charset="-120"/>
                          <a:ea typeface="微軟正黑體" panose="020B0604030504040204" pitchFamily="34" charset="-120"/>
                        </a:rPr>
                        <a:t>扣款金額</a:t>
                      </a:r>
                    </a:p>
                  </a:txBody>
                  <a:tcPr marL="93297" marR="93297" marT="46649" marB="4664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微軟正黑體" panose="020B0604030504040204" pitchFamily="34" charset="-120"/>
                          <a:ea typeface="微軟正黑體" panose="020B0604030504040204" pitchFamily="34" charset="-120"/>
                        </a:rPr>
                        <a:t>在途款總額、</a:t>
                      </a:r>
                      <a:r>
                        <a:rPr lang="zh-TW" altLang="en-US" sz="1400" dirty="0">
                          <a:latin typeface="微軟正黑體" panose="020B0604030504040204" pitchFamily="34" charset="-120"/>
                          <a:ea typeface="微軟正黑體" panose="020B0604030504040204" pitchFamily="34" charset="-120"/>
                        </a:rPr>
                        <a:t>代號、股票名稱、類別、交割日期、入帳</a:t>
                      </a:r>
                      <a:r>
                        <a:rPr lang="en-US" altLang="zh-TW" sz="1400" dirty="0">
                          <a:latin typeface="微軟正黑體" panose="020B0604030504040204" pitchFamily="34" charset="-120"/>
                          <a:ea typeface="微軟正黑體" panose="020B0604030504040204" pitchFamily="34" charset="-120"/>
                        </a:rPr>
                        <a:t>/</a:t>
                      </a:r>
                      <a:r>
                        <a:rPr lang="zh-TW" altLang="en-US" sz="1400" dirty="0">
                          <a:latin typeface="微軟正黑體" panose="020B0604030504040204" pitchFamily="34" charset="-120"/>
                          <a:ea typeface="微軟正黑體" panose="020B0604030504040204" pitchFamily="34" charset="-120"/>
                        </a:rPr>
                        <a:t>扣款金額</a:t>
                      </a:r>
                    </a:p>
                  </a:txBody>
                  <a:tcPr marL="93297" marR="93297" marT="46649" marB="46649"/>
                </a:tc>
                <a:extLst>
                  <a:ext uri="{0D108BD9-81ED-4DB2-BD59-A6C34878D82A}">
                    <a16:rowId xmlns:a16="http://schemas.microsoft.com/office/drawing/2014/main" val="185093439"/>
                  </a:ext>
                </a:extLst>
              </a:tr>
            </a:tbl>
          </a:graphicData>
        </a:graphic>
      </p:graphicFrame>
      <p:sp>
        <p:nvSpPr>
          <p:cNvPr id="17" name="文字方塊 16">
            <a:extLst>
              <a:ext uri="{FF2B5EF4-FFF2-40B4-BE49-F238E27FC236}">
                <a16:creationId xmlns:a16="http://schemas.microsoft.com/office/drawing/2014/main" id="{7C904AEA-9BD7-46AA-B99C-9AB2B60102BD}"/>
              </a:ext>
            </a:extLst>
          </p:cNvPr>
          <p:cNvSpPr txBox="1"/>
          <p:nvPr/>
        </p:nvSpPr>
        <p:spPr>
          <a:xfrm>
            <a:off x="1794703" y="1019650"/>
            <a:ext cx="8873027" cy="606728"/>
          </a:xfrm>
          <a:prstGeom prst="rect">
            <a:avLst/>
          </a:prstGeom>
          <a:noFill/>
        </p:spPr>
        <p:txBody>
          <a:bodyPr wrap="square" rtlCol="0">
            <a:spAutoFit/>
          </a:bodyPr>
          <a:lstStyle/>
          <a:p>
            <a:r>
              <a:rPr lang="zh-TW" altLang="en-US" sz="1632" dirty="0">
                <a:latin typeface="微軟正黑體" panose="020B0604030504040204" pitchFamily="34" charset="-120"/>
                <a:ea typeface="微軟正黑體" panose="020B0604030504040204" pitchFamily="34" charset="-120"/>
              </a:rPr>
              <a:t>證券現值：現股市值＋期貨權益數＋融資淨值＋融券淨值＋擔保品總額</a:t>
            </a:r>
            <a:r>
              <a:rPr lang="en-US" altLang="zh-TW" sz="1632" dirty="0">
                <a:latin typeface="微軟正黑體" panose="020B0604030504040204" pitchFamily="34" charset="-120"/>
                <a:ea typeface="微軟正黑體" panose="020B0604030504040204" pitchFamily="34" charset="-120"/>
              </a:rPr>
              <a:t>-</a:t>
            </a:r>
            <a:r>
              <a:rPr lang="zh-TW" altLang="en-US" sz="1632" dirty="0">
                <a:latin typeface="微軟正黑體" panose="020B0604030504040204" pitchFamily="34" charset="-120"/>
                <a:ea typeface="微軟正黑體" panose="020B0604030504040204" pitchFamily="34" charset="-120"/>
              </a:rPr>
              <a:t>融資借款＋在途款</a:t>
            </a:r>
            <a:endParaRPr lang="en-US" altLang="zh-TW" sz="1632" dirty="0">
              <a:latin typeface="微軟正黑體" panose="020B0604030504040204" pitchFamily="34" charset="-120"/>
              <a:ea typeface="微軟正黑體" panose="020B0604030504040204" pitchFamily="34" charset="-120"/>
            </a:endParaRPr>
          </a:p>
          <a:p>
            <a:r>
              <a:rPr lang="zh-TW" altLang="en-US" sz="1632" dirty="0">
                <a:solidFill>
                  <a:srgbClr val="C00000"/>
                </a:solidFill>
                <a:latin typeface="微軟正黑體" panose="020B0604030504040204" pitchFamily="34" charset="-120"/>
                <a:ea typeface="微軟正黑體" panose="020B0604030504040204" pitchFamily="34" charset="-120"/>
              </a:rPr>
              <a:t>證券本金：現股本金＋期貨原始保證金＋融資自付款＋融券保證金＋在途款</a:t>
            </a:r>
            <a:r>
              <a:rPr lang="en-US" altLang="zh-TW" sz="1632" dirty="0">
                <a:solidFill>
                  <a:srgbClr val="C00000"/>
                </a:solidFill>
                <a:latin typeface="微軟正黑體" panose="020B0604030504040204" pitchFamily="34" charset="-120"/>
                <a:ea typeface="微軟正黑體" panose="020B0604030504040204" pitchFamily="34" charset="-120"/>
              </a:rPr>
              <a:t>(</a:t>
            </a:r>
            <a:r>
              <a:rPr lang="zh-TW" altLang="en-US" sz="1632" dirty="0">
                <a:solidFill>
                  <a:srgbClr val="C00000"/>
                </a:solidFill>
                <a:latin typeface="微軟正黑體" panose="020B0604030504040204" pitchFamily="34" charset="-120"/>
                <a:ea typeface="微軟正黑體" panose="020B0604030504040204" pitchFamily="34" charset="-120"/>
              </a:rPr>
              <a:t>新增</a:t>
            </a:r>
            <a:r>
              <a:rPr lang="en-US" altLang="zh-TW" sz="1632" dirty="0">
                <a:solidFill>
                  <a:srgbClr val="C00000"/>
                </a:solidFill>
                <a:latin typeface="微軟正黑體" panose="020B0604030504040204" pitchFamily="34" charset="-120"/>
                <a:ea typeface="微軟正黑體" panose="020B0604030504040204" pitchFamily="34" charset="-120"/>
              </a:rPr>
              <a:t>)</a:t>
            </a:r>
            <a:r>
              <a:rPr lang="zh-TW" altLang="en-US" sz="1632" dirty="0">
                <a:solidFill>
                  <a:srgbClr val="C00000"/>
                </a:solidFill>
                <a:latin typeface="微軟正黑體" panose="020B0604030504040204" pitchFamily="34" charset="-120"/>
                <a:ea typeface="微軟正黑體" panose="020B0604030504040204" pitchFamily="34" charset="-120"/>
              </a:rPr>
              <a:t> </a:t>
            </a:r>
            <a:endParaRPr lang="en-US" altLang="zh-TW" sz="1632"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63856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0305" y="1029987"/>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13" name="橢圓 12">
            <a:extLst>
              <a:ext uri="{FF2B5EF4-FFF2-40B4-BE49-F238E27FC236}">
                <a16:creationId xmlns:a16="http://schemas.microsoft.com/office/drawing/2014/main" id="{00117BE6-9FBD-4E57-ADE2-941453229E40}"/>
              </a:ext>
            </a:extLst>
          </p:cNvPr>
          <p:cNvSpPr/>
          <p:nvPr/>
        </p:nvSpPr>
        <p:spPr>
          <a:xfrm>
            <a:off x="3343275" y="5693751"/>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pic>
        <p:nvPicPr>
          <p:cNvPr id="17" name="圖形 16">
            <a:extLst>
              <a:ext uri="{FF2B5EF4-FFF2-40B4-BE49-F238E27FC236}">
                <a16:creationId xmlns:a16="http://schemas.microsoft.com/office/drawing/2014/main" id="{D1E690B9-2658-4D91-A31C-AD528B67C6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0966" y="882771"/>
            <a:ext cx="3162300" cy="3152803"/>
          </a:xfrm>
          <a:prstGeom prst="rect">
            <a:avLst/>
          </a:prstGeom>
        </p:spPr>
      </p:pic>
      <p:sp>
        <p:nvSpPr>
          <p:cNvPr id="3" name="文字方塊 2">
            <a:extLst>
              <a:ext uri="{FF2B5EF4-FFF2-40B4-BE49-F238E27FC236}">
                <a16:creationId xmlns:a16="http://schemas.microsoft.com/office/drawing/2014/main" id="{3B4375E2-BF43-46BB-A9DF-B3751BD3C18D}"/>
              </a:ext>
            </a:extLst>
          </p:cNvPr>
          <p:cNvSpPr txBox="1"/>
          <p:nvPr/>
        </p:nvSpPr>
        <p:spPr>
          <a:xfrm>
            <a:off x="6114287" y="306544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pic>
        <p:nvPicPr>
          <p:cNvPr id="11" name="圖形 15">
            <a:extLst>
              <a:ext uri="{FF2B5EF4-FFF2-40B4-BE49-F238E27FC236}">
                <a16:creationId xmlns:a16="http://schemas.microsoft.com/office/drawing/2014/main" id="{37582426-CC2E-4DEC-9638-6066955BD62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35537" y="331037"/>
            <a:ext cx="3162300" cy="3162300"/>
          </a:xfrm>
          <a:prstGeom prst="rect">
            <a:avLst/>
          </a:prstGeom>
        </p:spPr>
      </p:pic>
      <p:pic>
        <p:nvPicPr>
          <p:cNvPr id="12" name="圖形 17">
            <a:extLst>
              <a:ext uri="{FF2B5EF4-FFF2-40B4-BE49-F238E27FC236}">
                <a16:creationId xmlns:a16="http://schemas.microsoft.com/office/drawing/2014/main" id="{AA1DA5F0-F0C2-4703-ADAA-7CB9B8DA2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sp>
        <p:nvSpPr>
          <p:cNvPr id="26" name="橢圓 25">
            <a:extLst>
              <a:ext uri="{FF2B5EF4-FFF2-40B4-BE49-F238E27FC236}">
                <a16:creationId xmlns:a16="http://schemas.microsoft.com/office/drawing/2014/main" id="{00117BE6-9FBD-4E57-ADE2-941453229E40}"/>
              </a:ext>
            </a:extLst>
          </p:cNvPr>
          <p:cNvSpPr/>
          <p:nvPr/>
        </p:nvSpPr>
        <p:spPr>
          <a:xfrm>
            <a:off x="3343275" y="5693751"/>
            <a:ext cx="5267325" cy="889540"/>
          </a:xfrm>
          <a:prstGeom prst="ellipse">
            <a:avLst/>
          </a:prstGeom>
          <a:gradFill flip="none" rotWithShape="1">
            <a:gsLst>
              <a:gs pos="0">
                <a:schemeClr val="tx1">
                  <a:lumMod val="50000"/>
                  <a:lumOff val="5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29" name="文字方塊 28">
            <a:extLst>
              <a:ext uri="{FF2B5EF4-FFF2-40B4-BE49-F238E27FC236}">
                <a16:creationId xmlns:a16="http://schemas.microsoft.com/office/drawing/2014/main" id="{3B4375E2-BF43-46BB-A9DF-B3751BD3C18D}"/>
              </a:ext>
            </a:extLst>
          </p:cNvPr>
          <p:cNvSpPr txBox="1"/>
          <p:nvPr/>
        </p:nvSpPr>
        <p:spPr>
          <a:xfrm>
            <a:off x="6114287" y="3065448"/>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black"/>
              </a:solidFill>
              <a:effectLst/>
              <a:uLnTx/>
              <a:uFillTx/>
              <a:latin typeface="Microsoft YaHei"/>
              <a:ea typeface="微軟正黑體"/>
              <a:cs typeface="+mn-cs"/>
            </a:endParaRPr>
          </a:p>
        </p:txBody>
      </p:sp>
      <p:sp>
        <p:nvSpPr>
          <p:cNvPr id="31" name="矩形 30">
            <a:extLst>
              <a:ext uri="{FF2B5EF4-FFF2-40B4-BE49-F238E27FC236}">
                <a16:creationId xmlns:a16="http://schemas.microsoft.com/office/drawing/2014/main" id="{C30E2E8E-F24F-407F-8C18-6B4C4B8442F0}"/>
              </a:ext>
            </a:extLst>
          </p:cNvPr>
          <p:cNvSpPr/>
          <p:nvPr/>
        </p:nvSpPr>
        <p:spPr>
          <a:xfrm>
            <a:off x="5797925" y="2710191"/>
            <a:ext cx="86850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8000" b="1" i="0" u="none" strike="noStrike" kern="1200" cap="none" spc="0" normalizeH="0" baseline="0" noProof="0" dirty="0">
                <a:ln>
                  <a:noFill/>
                </a:ln>
                <a:solidFill>
                  <a:prstClr val="white"/>
                </a:solidFill>
                <a:effectLst/>
                <a:uLnTx/>
                <a:uFillTx/>
                <a:latin typeface="arial" panose="020B0604020202020204" pitchFamily="34" charset="0"/>
                <a:ea typeface="微軟正黑體"/>
                <a:cs typeface="+mn-cs"/>
              </a:rPr>
              <a:t>∞</a:t>
            </a:r>
            <a:endParaRPr kumimoji="0" lang="zh-TW" altLang="en-US" sz="8000" b="1" i="0" u="none" strike="noStrike" kern="1200" cap="none" spc="0" normalizeH="0" baseline="0" noProof="0" dirty="0">
              <a:ln>
                <a:noFill/>
              </a:ln>
              <a:solidFill>
                <a:prstClr val="white"/>
              </a:solidFill>
              <a:effectLst/>
              <a:uLnTx/>
              <a:uFillTx/>
              <a:latin typeface="Microsoft YaHei"/>
              <a:ea typeface="微軟正黑體"/>
              <a:cs typeface="+mn-cs"/>
            </a:endParaRPr>
          </a:p>
        </p:txBody>
      </p:sp>
      <p:grpSp>
        <p:nvGrpSpPr>
          <p:cNvPr id="32" name="群組 31">
            <a:extLst>
              <a:ext uri="{FF2B5EF4-FFF2-40B4-BE49-F238E27FC236}">
                <a16:creationId xmlns:a16="http://schemas.microsoft.com/office/drawing/2014/main" id="{DAE74853-F1C7-4A1D-AB6F-7D244E9413E8}"/>
              </a:ext>
            </a:extLst>
          </p:cNvPr>
          <p:cNvGrpSpPr/>
          <p:nvPr/>
        </p:nvGrpSpPr>
        <p:grpSpPr>
          <a:xfrm>
            <a:off x="5419960" y="1174748"/>
            <a:ext cx="1624437" cy="3189642"/>
            <a:chOff x="5730483" y="397267"/>
            <a:chExt cx="1227302" cy="2493478"/>
          </a:xfrm>
        </p:grpSpPr>
        <p:pic>
          <p:nvPicPr>
            <p:cNvPr id="33" name="圖形 25">
              <a:extLst>
                <a:ext uri="{FF2B5EF4-FFF2-40B4-BE49-F238E27FC236}">
                  <a16:creationId xmlns:a16="http://schemas.microsoft.com/office/drawing/2014/main" id="{871572FA-0C3E-41AD-A09A-AD69F46570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0483" y="397267"/>
              <a:ext cx="1227302" cy="2493478"/>
            </a:xfrm>
            <a:prstGeom prst="rect">
              <a:avLst/>
            </a:prstGeom>
          </p:spPr>
        </p:pic>
        <p:pic>
          <p:nvPicPr>
            <p:cNvPr id="34" name="圖片 33">
              <a:extLst>
                <a:ext uri="{FF2B5EF4-FFF2-40B4-BE49-F238E27FC236}">
                  <a16:creationId xmlns:a16="http://schemas.microsoft.com/office/drawing/2014/main" id="{0B0BF9C5-E6D0-4082-B083-CF02215125E3}"/>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b="38889"/>
            <a:stretch/>
          </p:blipFill>
          <p:spPr>
            <a:xfrm>
              <a:off x="5819144" y="675180"/>
              <a:ext cx="1048613" cy="1980547"/>
            </a:xfrm>
            <a:prstGeom prst="rect">
              <a:avLst/>
            </a:prstGeom>
          </p:spPr>
        </p:pic>
      </p:grpSp>
      <p:sp>
        <p:nvSpPr>
          <p:cNvPr id="5" name="流程圖: 結束點 4"/>
          <p:cNvSpPr/>
          <p:nvPr/>
        </p:nvSpPr>
        <p:spPr>
          <a:xfrm>
            <a:off x="2276038" y="2138463"/>
            <a:ext cx="2532516" cy="1923879"/>
          </a:xfrm>
          <a:prstGeom prst="flowChartTerminator">
            <a:avLst/>
          </a:prstGeom>
          <a:gradFill flip="none" rotWithShape="1">
            <a:gsLst>
              <a:gs pos="0">
                <a:schemeClr val="accent4">
                  <a:lumMod val="50000"/>
                  <a:tint val="66000"/>
                  <a:satMod val="160000"/>
                </a:schemeClr>
              </a:gs>
              <a:gs pos="33000">
                <a:schemeClr val="accent4">
                  <a:lumMod val="53000"/>
                </a:schemeClr>
              </a:gs>
              <a:gs pos="100000">
                <a:schemeClr val="accent4">
                  <a:lumMod val="50000"/>
                  <a:tint val="23500"/>
                  <a:satMod val="160000"/>
                </a:schemeClr>
              </a:gs>
            </a:gsLst>
            <a:path path="circle">
              <a:fillToRect l="50000" t="50000" r="50000" b="50000"/>
            </a:path>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C000">
                  <a:lumMod val="50000"/>
                </a:srgbClr>
              </a:solidFill>
              <a:effectLst/>
              <a:uLnTx/>
              <a:uFillTx/>
              <a:latin typeface="Microsoft YaHei"/>
              <a:ea typeface="微軟正黑體"/>
              <a:cs typeface="+mn-cs"/>
            </a:endParaRPr>
          </a:p>
        </p:txBody>
      </p:sp>
      <p:sp>
        <p:nvSpPr>
          <p:cNvPr id="27" name="文字方塊 26">
            <a:extLst>
              <a:ext uri="{FF2B5EF4-FFF2-40B4-BE49-F238E27FC236}">
                <a16:creationId xmlns:a16="http://schemas.microsoft.com/office/drawing/2014/main" id="{4E516CF4-7DBC-4A3F-9206-7AFF7B2F84B0}"/>
              </a:ext>
            </a:extLst>
          </p:cNvPr>
          <p:cNvSpPr txBox="1"/>
          <p:nvPr/>
        </p:nvSpPr>
        <p:spPr>
          <a:xfrm>
            <a:off x="3189221" y="2381621"/>
            <a:ext cx="1027844"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大戶</a:t>
            </a:r>
          </a:p>
        </p:txBody>
      </p:sp>
      <p:sp>
        <p:nvSpPr>
          <p:cNvPr id="35" name="流程圖: 結束點 34"/>
          <p:cNvSpPr/>
          <p:nvPr/>
        </p:nvSpPr>
        <p:spPr>
          <a:xfrm>
            <a:off x="7558456" y="2184283"/>
            <a:ext cx="2532516" cy="1923879"/>
          </a:xfrm>
          <a:prstGeom prst="flowChartTerminator">
            <a:avLst/>
          </a:prstGeom>
          <a:gradFill flip="none" rotWithShape="1">
            <a:gsLst>
              <a:gs pos="0">
                <a:schemeClr val="accent4">
                  <a:lumMod val="50000"/>
                  <a:tint val="66000"/>
                  <a:satMod val="160000"/>
                </a:schemeClr>
              </a:gs>
              <a:gs pos="33000">
                <a:schemeClr val="accent4">
                  <a:lumMod val="53000"/>
                </a:schemeClr>
              </a:gs>
              <a:gs pos="100000">
                <a:schemeClr val="accent4">
                  <a:lumMod val="50000"/>
                  <a:tint val="23500"/>
                  <a:satMod val="160000"/>
                </a:schemeClr>
              </a:gs>
            </a:gsLst>
            <a:path path="circle">
              <a:fillToRect l="50000" t="50000" r="50000" b="50000"/>
            </a:path>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FFC000">
                  <a:lumMod val="50000"/>
                </a:srgbClr>
              </a:solidFill>
              <a:effectLst/>
              <a:uLnTx/>
              <a:uFillTx/>
              <a:latin typeface="Microsoft YaHei"/>
              <a:ea typeface="微軟正黑體"/>
              <a:cs typeface="+mn-cs"/>
            </a:endParaRPr>
          </a:p>
        </p:txBody>
      </p:sp>
      <p:sp>
        <p:nvSpPr>
          <p:cNvPr id="28" name="文字方塊 27">
            <a:extLst>
              <a:ext uri="{FF2B5EF4-FFF2-40B4-BE49-F238E27FC236}">
                <a16:creationId xmlns:a16="http://schemas.microsoft.com/office/drawing/2014/main" id="{39357EC0-ECDB-460B-9ADB-90C5D3AF3EF6}"/>
              </a:ext>
            </a:extLst>
          </p:cNvPr>
          <p:cNvSpPr txBox="1"/>
          <p:nvPr/>
        </p:nvSpPr>
        <p:spPr>
          <a:xfrm>
            <a:off x="8527612" y="2148197"/>
            <a:ext cx="97916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0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大戶投</a:t>
            </a:r>
          </a:p>
        </p:txBody>
      </p:sp>
      <p:sp>
        <p:nvSpPr>
          <p:cNvPr id="6" name="文字方塊 5"/>
          <p:cNvSpPr txBox="1"/>
          <p:nvPr/>
        </p:nvSpPr>
        <p:spPr>
          <a:xfrm>
            <a:off x="2625755" y="1543478"/>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a:ea typeface="微軟正黑體"/>
                <a:cs typeface="+mn-cs"/>
              </a:rPr>
              <a:t>銀行帳戶</a:t>
            </a:r>
          </a:p>
        </p:txBody>
      </p:sp>
      <p:sp>
        <p:nvSpPr>
          <p:cNvPr id="36" name="文字方塊 35"/>
          <p:cNvSpPr txBox="1"/>
          <p:nvPr/>
        </p:nvSpPr>
        <p:spPr>
          <a:xfrm>
            <a:off x="8041988" y="1584626"/>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200" b="0" i="0" u="none" strike="noStrike" kern="1200" cap="none" spc="0" normalizeH="0" baseline="0" noProof="0" dirty="0">
                <a:ln>
                  <a:noFill/>
                </a:ln>
                <a:solidFill>
                  <a:prstClr val="black"/>
                </a:solidFill>
                <a:effectLst/>
                <a:uLnTx/>
                <a:uFillTx/>
                <a:latin typeface="微軟正黑體"/>
                <a:ea typeface="微軟正黑體"/>
                <a:cs typeface="+mn-cs"/>
              </a:rPr>
              <a:t>證券帳戶</a:t>
            </a:r>
          </a:p>
        </p:txBody>
      </p:sp>
      <p:sp>
        <p:nvSpPr>
          <p:cNvPr id="7" name="向左箭號 6"/>
          <p:cNvSpPr/>
          <p:nvPr/>
        </p:nvSpPr>
        <p:spPr>
          <a:xfrm>
            <a:off x="4808554" y="2768971"/>
            <a:ext cx="598449" cy="647752"/>
          </a:xfrm>
          <a:prstGeom prst="leftArrow">
            <a:avLst/>
          </a:prstGeom>
          <a:solidFill>
            <a:schemeClr val="accent4">
              <a:lumMod val="50000"/>
            </a:schemeClr>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7" name="向左箭號 36"/>
          <p:cNvSpPr/>
          <p:nvPr/>
        </p:nvSpPr>
        <p:spPr>
          <a:xfrm rot="10800000">
            <a:off x="7035659" y="2776526"/>
            <a:ext cx="598449" cy="647752"/>
          </a:xfrm>
          <a:prstGeom prst="leftArrow">
            <a:avLst/>
          </a:prstGeom>
          <a:solidFill>
            <a:schemeClr val="accent4">
              <a:lumMod val="50000"/>
            </a:schemeClr>
          </a:solidFill>
          <a:ln>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Microsoft YaHei"/>
              <a:ea typeface="微軟正黑體"/>
              <a:cs typeface="+mn-cs"/>
            </a:endParaRPr>
          </a:p>
        </p:txBody>
      </p:sp>
      <p:sp>
        <p:nvSpPr>
          <p:cNvPr id="38" name="文字方塊 37"/>
          <p:cNvSpPr txBox="1"/>
          <p:nvPr/>
        </p:nvSpPr>
        <p:spPr>
          <a:xfrm>
            <a:off x="5261648" y="449450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整合優惠</a:t>
            </a:r>
          </a:p>
        </p:txBody>
      </p:sp>
      <p:sp>
        <p:nvSpPr>
          <p:cNvPr id="39" name="文字方塊 38"/>
          <p:cNvSpPr txBox="1"/>
          <p:nvPr/>
        </p:nvSpPr>
        <p:spPr>
          <a:xfrm>
            <a:off x="5248186" y="518366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資產透視</a:t>
            </a:r>
          </a:p>
        </p:txBody>
      </p:sp>
      <p:sp>
        <p:nvSpPr>
          <p:cNvPr id="40" name="文字方塊 39"/>
          <p:cNvSpPr txBox="1"/>
          <p:nvPr/>
        </p:nvSpPr>
        <p:spPr>
          <a:xfrm>
            <a:off x="5261648" y="5889376"/>
            <a:ext cx="203132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3600" b="0" i="0" u="none" strike="noStrike" kern="1200" cap="none" spc="0" normalizeH="0" baseline="0" noProof="0" dirty="0">
                <a:ln>
                  <a:noFill/>
                </a:ln>
                <a:solidFill>
                  <a:prstClr val="black"/>
                </a:solidFill>
                <a:effectLst/>
                <a:uLnTx/>
                <a:uFillTx/>
                <a:latin typeface="微軟正黑體"/>
                <a:ea typeface="微軟正黑體"/>
                <a:cs typeface="+mn-cs"/>
              </a:rPr>
              <a:t>交易互導</a:t>
            </a:r>
          </a:p>
        </p:txBody>
      </p:sp>
      <p:sp>
        <p:nvSpPr>
          <p:cNvPr id="9" name="半框架 8"/>
          <p:cNvSpPr/>
          <p:nvPr/>
        </p:nvSpPr>
        <p:spPr>
          <a:xfrm rot="18989316">
            <a:off x="4878131" y="5246906"/>
            <a:ext cx="665342" cy="689160"/>
          </a:xfrm>
          <a:prstGeom prst="halfFrame">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1" name="半框架 40"/>
          <p:cNvSpPr/>
          <p:nvPr/>
        </p:nvSpPr>
        <p:spPr>
          <a:xfrm rot="8067028">
            <a:off x="6950354" y="5236800"/>
            <a:ext cx="665342" cy="689160"/>
          </a:xfrm>
          <a:prstGeom prst="halfFrame">
            <a:avLst/>
          </a:prstGeom>
          <a:solidFill>
            <a:schemeClr val="accent4">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3" name="Google Shape;179;p25"/>
          <p:cNvSpPr/>
          <p:nvPr/>
        </p:nvSpPr>
        <p:spPr>
          <a:xfrm rot="16200000">
            <a:off x="3729897" y="4848176"/>
            <a:ext cx="670500" cy="1486813"/>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4" name="Google Shape;180;p25"/>
          <p:cNvSpPr/>
          <p:nvPr/>
        </p:nvSpPr>
        <p:spPr>
          <a:xfrm>
            <a:off x="3389996" y="5330335"/>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6" name="Google Shape;182;p25"/>
          <p:cNvSpPr/>
          <p:nvPr/>
        </p:nvSpPr>
        <p:spPr>
          <a:xfrm>
            <a:off x="3915589" y="5399283"/>
            <a:ext cx="816703" cy="395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rPr>
              <a:t>存款</a:t>
            </a:r>
            <a:endParaRPr kumimoji="0"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endParaRPr>
          </a:p>
        </p:txBody>
      </p:sp>
      <p:sp>
        <p:nvSpPr>
          <p:cNvPr id="47" name="Google Shape;179;p25"/>
          <p:cNvSpPr/>
          <p:nvPr/>
        </p:nvSpPr>
        <p:spPr>
          <a:xfrm rot="16200000">
            <a:off x="8160212" y="4864470"/>
            <a:ext cx="670500" cy="1486813"/>
          </a:xfrm>
          <a:prstGeom prst="roundRect">
            <a:avLst>
              <a:gd name="adj" fmla="val 50000"/>
            </a:avLst>
          </a:prstGeom>
          <a:solidFill>
            <a:schemeClr val="accent4">
              <a:lumMod val="5000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8" name="Google Shape;180;p25"/>
          <p:cNvSpPr/>
          <p:nvPr/>
        </p:nvSpPr>
        <p:spPr>
          <a:xfrm>
            <a:off x="8640923" y="5346629"/>
            <a:ext cx="522300" cy="522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9" name="Google Shape;182;p25"/>
          <p:cNvSpPr/>
          <p:nvPr/>
        </p:nvSpPr>
        <p:spPr>
          <a:xfrm>
            <a:off x="7854721" y="5410303"/>
            <a:ext cx="816703" cy="3951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rPr>
              <a:t>庫存</a:t>
            </a:r>
            <a:endParaRPr kumimoji="0" sz="2400" b="0" i="0" u="none" strike="noStrike" kern="1200" cap="none" spc="0" normalizeH="0" baseline="0" noProof="0" dirty="0">
              <a:ln>
                <a:noFill/>
              </a:ln>
              <a:solidFill>
                <a:prstClr val="white"/>
              </a:solidFill>
              <a:effectLst/>
              <a:uLnTx/>
              <a:uFillTx/>
              <a:latin typeface="微軟正黑體"/>
              <a:ea typeface="微軟正黑體"/>
              <a:cs typeface="Muli Regular"/>
              <a:sym typeface="Muli Regular"/>
            </a:endParaRPr>
          </a:p>
        </p:txBody>
      </p:sp>
      <p:sp>
        <p:nvSpPr>
          <p:cNvPr id="50" name="Content Placeholder 2"/>
          <p:cNvSpPr txBox="1">
            <a:spLocks/>
          </p:cNvSpPr>
          <p:nvPr/>
        </p:nvSpPr>
        <p:spPr>
          <a:xfrm>
            <a:off x="1606663" y="4480824"/>
            <a:ext cx="1733320" cy="2054883"/>
          </a:xfrm>
          <a:prstGeom prst="rect">
            <a:avLst/>
          </a:prstGeom>
          <a:ln>
            <a:noFill/>
          </a:ln>
        </p:spPr>
        <p:txBody>
          <a:bodyPr vert="horz" lIns="91440" tIns="45720" rIns="91440" bIns="45720" rtlCol="0" anchor="ct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優惠存款</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超值外匯</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刷卡回饋</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房信車貸</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保險基金</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cs typeface="Heiti TC Light"/>
            </a:endParaRPr>
          </a:p>
          <a:p>
            <a:pPr marL="342900" marR="0" lvl="0" indent="-342900" algn="ctr" defTabSz="4572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cs typeface="Heiti TC Light"/>
              </a:rPr>
              <a:t>分級尊榮</a:t>
            </a:r>
          </a:p>
        </p:txBody>
      </p:sp>
      <p:sp>
        <p:nvSpPr>
          <p:cNvPr id="51" name="Content Placeholder 2"/>
          <p:cNvSpPr txBox="1">
            <a:spLocks/>
          </p:cNvSpPr>
          <p:nvPr/>
        </p:nvSpPr>
        <p:spPr>
          <a:xfrm>
            <a:off x="8992565" y="4560245"/>
            <a:ext cx="2123095" cy="1778701"/>
          </a:xfrm>
          <a:prstGeom prst="rect">
            <a:avLst/>
          </a:prstGeom>
          <a:ln>
            <a:noFill/>
          </a:ln>
        </p:spPr>
        <p:txBody>
          <a:bodyPr vert="horz" lIns="91440" tIns="45720" rIns="91440" bIns="45720" rtlCol="0" anchor="ctr">
            <a:noAutofit/>
          </a:bodyPr>
          <a:lstStyle>
            <a:defPPr>
              <a:defRPr lang="en-US"/>
            </a:defPPr>
            <a:lvl1pPr marL="342900" indent="-342900" algn="ctr">
              <a:spcBef>
                <a:spcPct val="20000"/>
              </a:spcBef>
              <a:buFont typeface="Arial"/>
              <a:buChar char="•"/>
              <a:defRPr sz="2000">
                <a:latin typeface="Heiti TC Light"/>
                <a:ea typeface="Heiti TC Light"/>
                <a:cs typeface="Heiti TC Light"/>
              </a:defRPr>
            </a:lvl1pPr>
            <a:lvl2pPr marL="742950" indent="-285750">
              <a:spcBef>
                <a:spcPct val="20000"/>
              </a:spcBef>
              <a:buFont typeface="Arial"/>
              <a:buChar char="–"/>
              <a:defRPr sz="2800"/>
            </a:lvl2pPr>
            <a:lvl3pPr marL="1143000" indent="-228600">
              <a:spcBef>
                <a:spcPct val="20000"/>
              </a:spcBef>
              <a:buFont typeface="Arial"/>
              <a:buChar char="•"/>
              <a:defRPr sz="2400"/>
            </a:lvl3pPr>
            <a:lvl4pPr marL="1600200" indent="-228600">
              <a:spcBef>
                <a:spcPct val="20000"/>
              </a:spcBef>
              <a:buFont typeface="Arial"/>
              <a:buChar char="–"/>
              <a:defRPr sz="2000"/>
            </a:lvl4pPr>
            <a:lvl5pPr marL="2057400"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台股現貨</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定時定額</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複委交易</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期貨交易</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a:p>
            <a:pPr marL="342900" marR="0" lvl="0" indent="-342900" algn="ctr" defTabSz="914400" rtl="0" eaLnBrk="1" fontAlgn="auto" latinLnBrk="0" hangingPunct="1">
              <a:lnSpc>
                <a:spcPct val="100000"/>
              </a:lnSpc>
              <a:spcBef>
                <a:spcPct val="20000"/>
              </a:spcBef>
              <a:spcAft>
                <a:spcPts val="0"/>
              </a:spcAft>
              <a:buClrTx/>
              <a:buSzTx/>
              <a:buFont typeface="Arial"/>
              <a:buChar char="•"/>
              <a:tabLst/>
              <a:defRPr/>
            </a:pPr>
            <a:r>
              <a:rPr kumimoji="0" lang="zh-TW" altLang="en-US" sz="2000" b="0" i="0" u="none" strike="noStrike" kern="1200" cap="none" spc="0" normalizeH="0" baseline="0" noProof="0" dirty="0">
                <a:ln>
                  <a:noFill/>
                </a:ln>
                <a:solidFill>
                  <a:prstClr val="black"/>
                </a:solidFill>
                <a:effectLst/>
                <a:uLnTx/>
                <a:uFillTx/>
                <a:latin typeface="微軟正黑體"/>
                <a:ea typeface="微軟正黑體"/>
              </a:rPr>
              <a:t>資產總覽</a:t>
            </a:r>
            <a:endParaRPr kumimoji="0" lang="en-US" altLang="zh-TW" sz="2000" b="0" i="0" u="none" strike="noStrike" kern="1200" cap="none" spc="0" normalizeH="0" baseline="0" noProof="0" dirty="0">
              <a:ln>
                <a:noFill/>
              </a:ln>
              <a:solidFill>
                <a:prstClr val="black"/>
              </a:solidFill>
              <a:effectLst/>
              <a:uLnTx/>
              <a:uFillTx/>
              <a:latin typeface="微軟正黑體"/>
              <a:ea typeface="微軟正黑體"/>
            </a:endParaRPr>
          </a:p>
        </p:txBody>
      </p:sp>
      <p:sp>
        <p:nvSpPr>
          <p:cNvPr id="54" name="文本框 3"/>
          <p:cNvSpPr txBox="1"/>
          <p:nvPr/>
        </p:nvSpPr>
        <p:spPr>
          <a:xfrm>
            <a:off x="210184" y="230188"/>
            <a:ext cx="1158041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金控數位策略藍圖 </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合併資產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 分級經營  開放架構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 </a:t>
            </a:r>
            <a:r>
              <a:rPr kumimoji="0" lang="en-US" altLang="zh-TW"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360</a:t>
            </a:r>
            <a:r>
              <a:rPr kumimoji="0" lang="zh-TW"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sym typeface="Wingdings 2" panose="05020102010507070707" pitchFamily="18" charset="2"/>
              </a:rPr>
              <a:t>度視圖</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Tree>
    <p:extLst>
      <p:ext uri="{BB962C8B-B14F-4D97-AF65-F5344CB8AC3E}">
        <p14:creationId xmlns:p14="http://schemas.microsoft.com/office/powerpoint/2010/main" val="68465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0" y="587862"/>
            <a:ext cx="10515600" cy="1325563"/>
          </a:xfrm>
        </p:spPr>
        <p:txBody>
          <a:bodyPr/>
          <a:lstStyle/>
          <a:p>
            <a:endParaRPr lang="zh-TW" altLang="en-US"/>
          </a:p>
        </p:txBody>
      </p:sp>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54" name="文本框 3"/>
          <p:cNvSpPr txBox="1"/>
          <p:nvPr/>
        </p:nvSpPr>
        <p:spPr>
          <a:xfrm>
            <a:off x="210184" y="230188"/>
            <a:ext cx="6699270" cy="830997"/>
          </a:xfrm>
          <a:prstGeom prst="rect">
            <a:avLst/>
          </a:prstGeom>
          <a:noFill/>
        </p:spPr>
        <p:txBody>
          <a:bodyPr wrap="none" rtlCol="0">
            <a:spAutoFit/>
          </a:bodyPr>
          <a:lstStyle/>
          <a:p>
            <a:pPr lvl="0"/>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整合功能規劃</a:t>
            </a:r>
            <a:r>
              <a:rPr kumimoji="0" lang="en-US" altLang="zh-TW"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三大整合</a:t>
            </a:r>
            <a:endParaRPr lang="zh-CN" altLang="en-US" sz="4800" b="1" dirty="0">
              <a:solidFill>
                <a:srgbClr val="FFC000">
                  <a:lumMod val="75000"/>
                </a:srgbClr>
              </a:solidFill>
              <a:latin typeface="Arial Rounded MT Bold" panose="020F0704030504030204" pitchFamily="34" charset="0"/>
              <a:ea typeface="微软雅黑" panose="020B0503020204020204" pitchFamily="34" charset="-122"/>
            </a:endParaRPr>
          </a:p>
        </p:txBody>
      </p:sp>
      <p:graphicFrame>
        <p:nvGraphicFramePr>
          <p:cNvPr id="34" name="資料庫圖表 33">
            <a:extLst>
              <a:ext uri="{FF2B5EF4-FFF2-40B4-BE49-F238E27FC236}">
                <a16:creationId xmlns:a16="http://schemas.microsoft.com/office/drawing/2014/main" id="{FE1E49F1-9CBA-4694-8E06-84B3F001D55E}"/>
              </a:ext>
            </a:extLst>
          </p:cNvPr>
          <p:cNvGraphicFramePr/>
          <p:nvPr/>
        </p:nvGraphicFramePr>
        <p:xfrm>
          <a:off x="2071956" y="101357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文字方塊 35">
            <a:extLst>
              <a:ext uri="{FF2B5EF4-FFF2-40B4-BE49-F238E27FC236}">
                <a16:creationId xmlns:a16="http://schemas.microsoft.com/office/drawing/2014/main" id="{0486E1DF-B565-4186-8D8A-70164976654E}"/>
              </a:ext>
            </a:extLst>
          </p:cNvPr>
          <p:cNvSpPr txBox="1"/>
          <p:nvPr/>
        </p:nvSpPr>
        <p:spPr>
          <a:xfrm>
            <a:off x="5553771" y="3897905"/>
            <a:ext cx="556491" cy="338554"/>
          </a:xfrm>
          <a:prstGeom prst="rect">
            <a:avLst/>
          </a:prstGeom>
          <a:noFill/>
        </p:spPr>
        <p:txBody>
          <a:bodyPr wrap="square" rtlCol="0">
            <a:spAutoFit/>
          </a:bodyPr>
          <a:lstStyle/>
          <a:p>
            <a:r>
              <a:rPr lang="en-US" altLang="zh-TW" sz="1600" b="1" dirty="0">
                <a:solidFill>
                  <a:srgbClr val="D3A847"/>
                </a:solidFill>
              </a:rPr>
              <a:t>1</a:t>
            </a:r>
            <a:endParaRPr lang="zh-TW" altLang="en-US" sz="1600" b="1" dirty="0">
              <a:solidFill>
                <a:srgbClr val="D3A847"/>
              </a:solidFill>
            </a:endParaRPr>
          </a:p>
        </p:txBody>
      </p:sp>
      <p:sp>
        <p:nvSpPr>
          <p:cNvPr id="83" name="文字方塊 82">
            <a:extLst>
              <a:ext uri="{FF2B5EF4-FFF2-40B4-BE49-F238E27FC236}">
                <a16:creationId xmlns:a16="http://schemas.microsoft.com/office/drawing/2014/main" id="{E1EEF2BE-2143-4F06-A476-1DF5D1114A96}"/>
              </a:ext>
            </a:extLst>
          </p:cNvPr>
          <p:cNvSpPr txBox="1"/>
          <p:nvPr/>
        </p:nvSpPr>
        <p:spPr>
          <a:xfrm>
            <a:off x="5567627" y="4327394"/>
            <a:ext cx="556491" cy="338554"/>
          </a:xfrm>
          <a:prstGeom prst="rect">
            <a:avLst/>
          </a:prstGeom>
          <a:noFill/>
        </p:spPr>
        <p:txBody>
          <a:bodyPr wrap="square" rtlCol="0">
            <a:spAutoFit/>
          </a:bodyPr>
          <a:lstStyle/>
          <a:p>
            <a:r>
              <a:rPr lang="en-US" altLang="zh-TW" sz="1600" b="1" dirty="0">
                <a:solidFill>
                  <a:srgbClr val="D3A847"/>
                </a:solidFill>
              </a:rPr>
              <a:t>2</a:t>
            </a:r>
            <a:endParaRPr lang="zh-TW" altLang="en-US" sz="1600" b="1" dirty="0">
              <a:solidFill>
                <a:srgbClr val="D3A847"/>
              </a:solidFill>
            </a:endParaRPr>
          </a:p>
        </p:txBody>
      </p:sp>
      <p:sp>
        <p:nvSpPr>
          <p:cNvPr id="84" name="文字方塊 83">
            <a:extLst>
              <a:ext uri="{FF2B5EF4-FFF2-40B4-BE49-F238E27FC236}">
                <a16:creationId xmlns:a16="http://schemas.microsoft.com/office/drawing/2014/main" id="{0992E8EC-172F-4099-996B-AFCEF27C131E}"/>
              </a:ext>
            </a:extLst>
          </p:cNvPr>
          <p:cNvSpPr txBox="1"/>
          <p:nvPr/>
        </p:nvSpPr>
        <p:spPr>
          <a:xfrm>
            <a:off x="5954501" y="4091681"/>
            <a:ext cx="556491" cy="338554"/>
          </a:xfrm>
          <a:prstGeom prst="rect">
            <a:avLst/>
          </a:prstGeom>
          <a:noFill/>
        </p:spPr>
        <p:txBody>
          <a:bodyPr wrap="square" rtlCol="0">
            <a:spAutoFit/>
          </a:bodyPr>
          <a:lstStyle/>
          <a:p>
            <a:r>
              <a:rPr lang="en-US" altLang="zh-TW" sz="1600" b="1" dirty="0">
                <a:solidFill>
                  <a:srgbClr val="D3A847"/>
                </a:solidFill>
              </a:rPr>
              <a:t>3</a:t>
            </a:r>
            <a:endParaRPr lang="zh-TW" altLang="en-US" sz="1600" b="1" dirty="0">
              <a:solidFill>
                <a:srgbClr val="D3A847"/>
              </a:solidFill>
            </a:endParaRPr>
          </a:p>
        </p:txBody>
      </p:sp>
      <p:sp>
        <p:nvSpPr>
          <p:cNvPr id="87" name="半框架 86">
            <a:extLst>
              <a:ext uri="{FF2B5EF4-FFF2-40B4-BE49-F238E27FC236}">
                <a16:creationId xmlns:a16="http://schemas.microsoft.com/office/drawing/2014/main" id="{D4D31888-32E2-491D-A4D8-AE07B2FBAF37}"/>
              </a:ext>
            </a:extLst>
          </p:cNvPr>
          <p:cNvSpPr/>
          <p:nvPr/>
        </p:nvSpPr>
        <p:spPr>
          <a:xfrm rot="18989316">
            <a:off x="3427755" y="3916539"/>
            <a:ext cx="665342" cy="689160"/>
          </a:xfrm>
          <a:prstGeom prst="halfFrame">
            <a:avLst/>
          </a:prstGeom>
          <a:solidFill>
            <a:srgbClr val="615C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88" name="半框架 87">
            <a:extLst>
              <a:ext uri="{FF2B5EF4-FFF2-40B4-BE49-F238E27FC236}">
                <a16:creationId xmlns:a16="http://schemas.microsoft.com/office/drawing/2014/main" id="{5D443045-483C-4F86-96C8-FFD78FC9BF8B}"/>
              </a:ext>
            </a:extLst>
          </p:cNvPr>
          <p:cNvSpPr/>
          <p:nvPr/>
        </p:nvSpPr>
        <p:spPr>
          <a:xfrm rot="8067028">
            <a:off x="8279689" y="3916379"/>
            <a:ext cx="665342" cy="689160"/>
          </a:xfrm>
          <a:prstGeom prst="halfFrame">
            <a:avLst/>
          </a:prstGeom>
          <a:solidFill>
            <a:srgbClr val="615C5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Microsoft YaHei"/>
              <a:ea typeface="微軟正黑體"/>
              <a:cs typeface="+mn-cs"/>
            </a:endParaRPr>
          </a:p>
        </p:txBody>
      </p:sp>
      <p:sp>
        <p:nvSpPr>
          <p:cNvPr id="43" name="文字方塊 42">
            <a:extLst>
              <a:ext uri="{FF2B5EF4-FFF2-40B4-BE49-F238E27FC236}">
                <a16:creationId xmlns:a16="http://schemas.microsoft.com/office/drawing/2014/main" id="{70ACAEA7-8D44-415B-A6D2-8CADD0DC8A62}"/>
              </a:ext>
            </a:extLst>
          </p:cNvPr>
          <p:cNvSpPr txBox="1"/>
          <p:nvPr/>
        </p:nvSpPr>
        <p:spPr>
          <a:xfrm>
            <a:off x="1516428" y="1249140"/>
            <a:ext cx="8876145" cy="584775"/>
          </a:xfrm>
          <a:prstGeom prst="rect">
            <a:avLst/>
          </a:prstGeom>
          <a:noFill/>
        </p:spPr>
        <p:txBody>
          <a:bodyPr wrap="square" rtlCol="0">
            <a:spAutoFit/>
          </a:bodyPr>
          <a:lstStyle/>
          <a:p>
            <a:pPr algn="ctr"/>
            <a:r>
              <a:rPr lang="zh-TW" altLang="en-US" sz="3200" b="1" dirty="0">
                <a:latin typeface="+mj-ea"/>
                <a:ea typeface="+mj-ea"/>
              </a:rPr>
              <a:t>大戶</a:t>
            </a:r>
            <a:r>
              <a:rPr lang="en-US" altLang="zh-TW" sz="3200" b="1" dirty="0">
                <a:latin typeface="+mj-ea"/>
                <a:ea typeface="+mj-ea"/>
              </a:rPr>
              <a:t>X</a:t>
            </a:r>
            <a:r>
              <a:rPr lang="zh-TW" altLang="en-US" sz="3200" b="1" dirty="0">
                <a:latin typeface="+mj-ea"/>
                <a:ea typeface="+mj-ea"/>
              </a:rPr>
              <a:t>證券 三大</a:t>
            </a:r>
            <a:r>
              <a:rPr lang="en-US" altLang="zh-TW" sz="3200" b="1" dirty="0">
                <a:latin typeface="+mj-ea"/>
                <a:ea typeface="+mj-ea"/>
              </a:rPr>
              <a:t>Building Blocks</a:t>
            </a:r>
            <a:r>
              <a:rPr lang="zh-TW" altLang="en-US" sz="3200" b="1" dirty="0">
                <a:latin typeface="+mj-ea"/>
                <a:ea typeface="+mj-ea"/>
              </a:rPr>
              <a:t>建築金控新未來</a:t>
            </a:r>
          </a:p>
        </p:txBody>
      </p:sp>
      <p:sp>
        <p:nvSpPr>
          <p:cNvPr id="89" name="圓形: 空心 88">
            <a:extLst>
              <a:ext uri="{FF2B5EF4-FFF2-40B4-BE49-F238E27FC236}">
                <a16:creationId xmlns:a16="http://schemas.microsoft.com/office/drawing/2014/main" id="{286CC1CC-7B2C-4B2C-8A64-00E3E0988B28}"/>
              </a:ext>
            </a:extLst>
          </p:cNvPr>
          <p:cNvSpPr/>
          <p:nvPr/>
        </p:nvSpPr>
        <p:spPr>
          <a:xfrm>
            <a:off x="9251508" y="2953759"/>
            <a:ext cx="2565400" cy="2565400"/>
          </a:xfrm>
          <a:prstGeom prst="donut">
            <a:avLst>
              <a:gd name="adj" fmla="val 9403"/>
            </a:avLst>
          </a:prstGeom>
          <a:solidFill>
            <a:srgbClr val="615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6" name="矩形 45">
            <a:extLst>
              <a:ext uri="{FF2B5EF4-FFF2-40B4-BE49-F238E27FC236}">
                <a16:creationId xmlns:a16="http://schemas.microsoft.com/office/drawing/2014/main" id="{577B3405-4F6E-4F25-9653-682969E770E6}"/>
              </a:ext>
            </a:extLst>
          </p:cNvPr>
          <p:cNvSpPr/>
          <p:nvPr/>
        </p:nvSpPr>
        <p:spPr>
          <a:xfrm>
            <a:off x="1213545" y="3907015"/>
            <a:ext cx="1210589" cy="707886"/>
          </a:xfrm>
          <a:prstGeom prst="rect">
            <a:avLst/>
          </a:prstGeom>
        </p:spPr>
        <p:txBody>
          <a:bodyPr wrap="none">
            <a:spAutoFit/>
          </a:bodyPr>
          <a:lstStyle/>
          <a:p>
            <a:pPr algn="ctr"/>
            <a:r>
              <a:rPr lang="zh-TW" altLang="en-US" sz="4000" b="1" dirty="0">
                <a:latin typeface="+mn-ea"/>
              </a:rPr>
              <a:t>大戶</a:t>
            </a:r>
          </a:p>
        </p:txBody>
      </p:sp>
      <p:sp>
        <p:nvSpPr>
          <p:cNvPr id="90" name="矩形 89">
            <a:extLst>
              <a:ext uri="{FF2B5EF4-FFF2-40B4-BE49-F238E27FC236}">
                <a16:creationId xmlns:a16="http://schemas.microsoft.com/office/drawing/2014/main" id="{1CA4AF26-4970-401E-B344-4EFA8FFEF116}"/>
              </a:ext>
            </a:extLst>
          </p:cNvPr>
          <p:cNvSpPr/>
          <p:nvPr/>
        </p:nvSpPr>
        <p:spPr>
          <a:xfrm>
            <a:off x="9928912" y="3882516"/>
            <a:ext cx="1210588" cy="707886"/>
          </a:xfrm>
          <a:prstGeom prst="rect">
            <a:avLst/>
          </a:prstGeom>
        </p:spPr>
        <p:txBody>
          <a:bodyPr wrap="none">
            <a:spAutoFit/>
          </a:bodyPr>
          <a:lstStyle/>
          <a:p>
            <a:pPr algn="ctr"/>
            <a:r>
              <a:rPr lang="zh-TW" altLang="en-US" sz="4000" b="1" dirty="0">
                <a:latin typeface="+mn-ea"/>
              </a:rPr>
              <a:t>證券</a:t>
            </a:r>
          </a:p>
        </p:txBody>
      </p:sp>
      <p:pic>
        <p:nvPicPr>
          <p:cNvPr id="16" name="圖形 15">
            <a:extLst>
              <a:ext uri="{FF2B5EF4-FFF2-40B4-BE49-F238E27FC236}">
                <a16:creationId xmlns:a16="http://schemas.microsoft.com/office/drawing/2014/main" id="{DE4A6BC2-245F-4C51-8598-FF05B2817E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5537" y="331037"/>
            <a:ext cx="3162300" cy="3162300"/>
          </a:xfrm>
          <a:prstGeom prst="rect">
            <a:avLst/>
          </a:prstGeom>
        </p:spPr>
      </p:pic>
      <p:pic>
        <p:nvPicPr>
          <p:cNvPr id="17" name="圖形 16">
            <a:extLst>
              <a:ext uri="{FF2B5EF4-FFF2-40B4-BE49-F238E27FC236}">
                <a16:creationId xmlns:a16="http://schemas.microsoft.com/office/drawing/2014/main" id="{E92582E1-B3FA-4A3F-9A72-55FF1188EE5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70966" y="882771"/>
            <a:ext cx="3162300" cy="3152803"/>
          </a:xfrm>
          <a:prstGeom prst="rect">
            <a:avLst/>
          </a:prstGeom>
        </p:spPr>
      </p:pic>
      <p:pic>
        <p:nvPicPr>
          <p:cNvPr id="18" name="圖形 17">
            <a:extLst>
              <a:ext uri="{FF2B5EF4-FFF2-40B4-BE49-F238E27FC236}">
                <a16:creationId xmlns:a16="http://schemas.microsoft.com/office/drawing/2014/main" id="{DD8E808A-BC16-453B-B477-2B15657663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9945" y="2459172"/>
            <a:ext cx="5810250" cy="5810250"/>
          </a:xfrm>
          <a:prstGeom prst="rect">
            <a:avLst/>
          </a:prstGeom>
        </p:spPr>
      </p:pic>
      <p:sp>
        <p:nvSpPr>
          <p:cNvPr id="44" name="圓形: 空心 43">
            <a:extLst>
              <a:ext uri="{FF2B5EF4-FFF2-40B4-BE49-F238E27FC236}">
                <a16:creationId xmlns:a16="http://schemas.microsoft.com/office/drawing/2014/main" id="{F18419F9-3757-4A1A-AD53-B04B2C3376DC}"/>
              </a:ext>
            </a:extLst>
          </p:cNvPr>
          <p:cNvSpPr/>
          <p:nvPr/>
        </p:nvSpPr>
        <p:spPr>
          <a:xfrm>
            <a:off x="542794" y="2978258"/>
            <a:ext cx="2565400" cy="2565400"/>
          </a:xfrm>
          <a:prstGeom prst="donut">
            <a:avLst>
              <a:gd name="adj" fmla="val 9403"/>
            </a:avLst>
          </a:prstGeom>
          <a:solidFill>
            <a:srgbClr val="615C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15961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844"/>
            <a:ext cx="12192000" cy="6858000"/>
          </a:xfrm>
          <a:prstGeom prst="rect">
            <a:avLst/>
          </a:prstGeom>
        </p:spPr>
      </p:pic>
      <p:pic>
        <p:nvPicPr>
          <p:cNvPr id="92" name="圖形 15">
            <a:extLst>
              <a:ext uri="{FF2B5EF4-FFF2-40B4-BE49-F238E27FC236}">
                <a16:creationId xmlns:a16="http://schemas.microsoft.com/office/drawing/2014/main" id="{48D7B2E4-F8EC-4B3A-B1EE-F88946647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5537" y="331037"/>
            <a:ext cx="3162300" cy="3162300"/>
          </a:xfrm>
          <a:prstGeom prst="rect">
            <a:avLst/>
          </a:prstGeom>
        </p:spPr>
      </p:pic>
      <p:pic>
        <p:nvPicPr>
          <p:cNvPr id="93" name="圖形 92">
            <a:extLst>
              <a:ext uri="{FF2B5EF4-FFF2-40B4-BE49-F238E27FC236}">
                <a16:creationId xmlns:a16="http://schemas.microsoft.com/office/drawing/2014/main" id="{B04B0C6D-4DC7-4042-A9EB-6120A91AED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0966" y="882771"/>
            <a:ext cx="3162300" cy="3152803"/>
          </a:xfrm>
          <a:prstGeom prst="rect">
            <a:avLst/>
          </a:prstGeom>
        </p:spPr>
      </p:pic>
      <p:pic>
        <p:nvPicPr>
          <p:cNvPr id="94" name="圖形 17">
            <a:extLst>
              <a:ext uri="{FF2B5EF4-FFF2-40B4-BE49-F238E27FC236}">
                <a16:creationId xmlns:a16="http://schemas.microsoft.com/office/drawing/2014/main" id="{FA1E04F7-68FE-4A09-A1B0-3B03A64584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49945" y="2459172"/>
            <a:ext cx="5810250" cy="5810250"/>
          </a:xfrm>
          <a:prstGeom prst="rect">
            <a:avLst/>
          </a:prstGeom>
        </p:spPr>
      </p:pic>
      <p:sp>
        <p:nvSpPr>
          <p:cNvPr id="54" name="文本框 3"/>
          <p:cNvSpPr txBox="1"/>
          <p:nvPr/>
        </p:nvSpPr>
        <p:spPr>
          <a:xfrm>
            <a:off x="210184" y="230188"/>
            <a:ext cx="387798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48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rPr>
              <a:t>整合開戶流程</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sp>
        <p:nvSpPr>
          <p:cNvPr id="80" name="Content Placeholder 2">
            <a:extLst>
              <a:ext uri="{FF2B5EF4-FFF2-40B4-BE49-F238E27FC236}">
                <a16:creationId xmlns:a16="http://schemas.microsoft.com/office/drawing/2014/main" id="{A12B54E5-64EA-4565-8140-E8BD11477C6E}"/>
              </a:ext>
            </a:extLst>
          </p:cNvPr>
          <p:cNvSpPr txBox="1">
            <a:spLocks/>
          </p:cNvSpPr>
          <p:nvPr/>
        </p:nvSpPr>
        <p:spPr>
          <a:xfrm>
            <a:off x="-2" y="5676768"/>
            <a:ext cx="12192000" cy="1175388"/>
          </a:xfrm>
          <a:prstGeom prst="rect">
            <a:avLst/>
          </a:prstGeom>
          <a:solidFill>
            <a:srgbClr val="B48738"/>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altLang="zh-TW" sz="18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Heiti TC Light"/>
            </a:endParaRPr>
          </a:p>
        </p:txBody>
      </p:sp>
      <p:sp>
        <p:nvSpPr>
          <p:cNvPr id="79" name="文字方塊 78">
            <a:extLst>
              <a:ext uri="{FF2B5EF4-FFF2-40B4-BE49-F238E27FC236}">
                <a16:creationId xmlns:a16="http://schemas.microsoft.com/office/drawing/2014/main" id="{C4A046D6-197F-48BC-8410-7195E88883B6}"/>
              </a:ext>
            </a:extLst>
          </p:cNvPr>
          <p:cNvSpPr txBox="1"/>
          <p:nvPr/>
        </p:nvSpPr>
        <p:spPr>
          <a:xfrm>
            <a:off x="1200073" y="5777600"/>
            <a:ext cx="9791845" cy="824649"/>
          </a:xfrm>
          <a:prstGeom prst="rect">
            <a:avLst/>
          </a:prstGeom>
          <a:noFill/>
        </p:spPr>
        <p:txBody>
          <a:bodyPr wrap="square" rtlCol="0">
            <a:spAutoFit/>
          </a:bodyPr>
          <a:lstStyle/>
          <a:p>
            <a:pPr algn="ctr">
              <a:lnSpc>
                <a:spcPct val="150000"/>
              </a:lnSpc>
            </a:pPr>
            <a:r>
              <a:rPr lang="zh-TW" altLang="en-US" sz="3600" b="1" dirty="0">
                <a:solidFill>
                  <a:schemeClr val="bg1"/>
                </a:solidFill>
              </a:rPr>
              <a:t>提升後續銀行及證券客戶相互導流及跨售機會</a:t>
            </a:r>
            <a:endParaRPr lang="en-US" altLang="zh-TW" sz="3600" b="1" dirty="0">
              <a:solidFill>
                <a:schemeClr val="bg1"/>
              </a:solidFill>
            </a:endParaRPr>
          </a:p>
        </p:txBody>
      </p:sp>
      <p:sp>
        <p:nvSpPr>
          <p:cNvPr id="23" name="矩形 22">
            <a:extLst>
              <a:ext uri="{FF2B5EF4-FFF2-40B4-BE49-F238E27FC236}">
                <a16:creationId xmlns:a16="http://schemas.microsoft.com/office/drawing/2014/main" id="{06B9D50B-08EA-4CA7-B05D-7CA1FA256ECF}"/>
              </a:ext>
            </a:extLst>
          </p:cNvPr>
          <p:cNvSpPr/>
          <p:nvPr/>
        </p:nvSpPr>
        <p:spPr>
          <a:xfrm>
            <a:off x="753290" y="1328438"/>
            <a:ext cx="933132" cy="3681712"/>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44EE5038-54F5-4023-A331-2C6C5CC77582}"/>
              </a:ext>
            </a:extLst>
          </p:cNvPr>
          <p:cNvSpPr txBox="1"/>
          <p:nvPr/>
        </p:nvSpPr>
        <p:spPr>
          <a:xfrm>
            <a:off x="928716" y="2374504"/>
            <a:ext cx="486438" cy="1569660"/>
          </a:xfrm>
          <a:prstGeom prst="rect">
            <a:avLst/>
          </a:prstGeom>
          <a:noFill/>
        </p:spPr>
        <p:txBody>
          <a:bodyPr wrap="square" rtlCol="0">
            <a:spAutoFit/>
          </a:bodyPr>
          <a:lstStyle/>
          <a:p>
            <a:r>
              <a:rPr lang="zh-TW" altLang="en-US" sz="3200" b="1" dirty="0">
                <a:solidFill>
                  <a:schemeClr val="bg1"/>
                </a:solidFill>
              </a:rPr>
              <a:t>銀行端</a:t>
            </a:r>
          </a:p>
        </p:txBody>
      </p:sp>
      <p:sp>
        <p:nvSpPr>
          <p:cNvPr id="82" name="矩形 81">
            <a:extLst>
              <a:ext uri="{FF2B5EF4-FFF2-40B4-BE49-F238E27FC236}">
                <a16:creationId xmlns:a16="http://schemas.microsoft.com/office/drawing/2014/main" id="{851C0C06-2771-4127-929F-8F45A9FC13DB}"/>
              </a:ext>
            </a:extLst>
          </p:cNvPr>
          <p:cNvSpPr/>
          <p:nvPr/>
        </p:nvSpPr>
        <p:spPr>
          <a:xfrm>
            <a:off x="1726766" y="1328438"/>
            <a:ext cx="1651111" cy="1798291"/>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矩形 82">
            <a:extLst>
              <a:ext uri="{FF2B5EF4-FFF2-40B4-BE49-F238E27FC236}">
                <a16:creationId xmlns:a16="http://schemas.microsoft.com/office/drawing/2014/main" id="{87E407FD-601A-4830-8543-6D269F4F73A4}"/>
              </a:ext>
            </a:extLst>
          </p:cNvPr>
          <p:cNvSpPr/>
          <p:nvPr/>
        </p:nvSpPr>
        <p:spPr>
          <a:xfrm>
            <a:off x="1725951" y="3178116"/>
            <a:ext cx="1651111" cy="183203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A41863F4-32C8-4692-8F46-B16062D96A14}"/>
              </a:ext>
            </a:extLst>
          </p:cNvPr>
          <p:cNvSpPr txBox="1"/>
          <p:nvPr/>
        </p:nvSpPr>
        <p:spPr>
          <a:xfrm>
            <a:off x="1806485" y="1466824"/>
            <a:ext cx="1510655" cy="1431161"/>
          </a:xfrm>
          <a:prstGeom prst="rect">
            <a:avLst/>
          </a:prstGeom>
          <a:noFill/>
        </p:spPr>
        <p:txBody>
          <a:bodyPr wrap="square" rtlCol="0">
            <a:spAutoFit/>
          </a:bodyPr>
          <a:lstStyle/>
          <a:p>
            <a:pPr algn="ctr"/>
            <a:r>
              <a:rPr lang="zh-TW" altLang="en-US" sz="2400" b="1" dirty="0">
                <a:solidFill>
                  <a:schemeClr val="bg1"/>
                </a:solidFill>
              </a:rPr>
              <a:t>全新戶</a:t>
            </a:r>
            <a:endParaRPr lang="en-US" altLang="zh-TW" sz="2400" b="1" dirty="0">
              <a:solidFill>
                <a:schemeClr val="bg1"/>
              </a:solidFill>
            </a:endParaRPr>
          </a:p>
          <a:p>
            <a:pPr algn="ctr"/>
            <a:endParaRPr lang="en-US" altLang="zh-TW" sz="300" b="1" dirty="0">
              <a:solidFill>
                <a:schemeClr val="bg1"/>
              </a:solidFill>
            </a:endParaRPr>
          </a:p>
          <a:p>
            <a:r>
              <a:rPr lang="zh-TW" altLang="en-US" sz="2000" dirty="0">
                <a:solidFill>
                  <a:schemeClr val="bg1"/>
                </a:solidFill>
              </a:rPr>
              <a:t>尚無大戶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新開大戶</a:t>
            </a:r>
            <a:r>
              <a:rPr lang="en-US" altLang="zh-TW" sz="2000" dirty="0">
                <a:solidFill>
                  <a:schemeClr val="bg1"/>
                </a:solidFill>
              </a:rPr>
              <a:t>+</a:t>
            </a:r>
            <a:r>
              <a:rPr lang="zh-TW" altLang="en-US" sz="2000" dirty="0">
                <a:solidFill>
                  <a:schemeClr val="bg1"/>
                </a:solidFill>
              </a:rPr>
              <a:t>證券戶</a:t>
            </a:r>
            <a:r>
              <a:rPr lang="en-US" altLang="zh-TW" sz="2000" dirty="0">
                <a:solidFill>
                  <a:schemeClr val="bg1"/>
                </a:solidFill>
              </a:rPr>
              <a:t>)</a:t>
            </a:r>
          </a:p>
        </p:txBody>
      </p:sp>
      <p:sp>
        <p:nvSpPr>
          <p:cNvPr id="25" name="矩形 24">
            <a:extLst>
              <a:ext uri="{FF2B5EF4-FFF2-40B4-BE49-F238E27FC236}">
                <a16:creationId xmlns:a16="http://schemas.microsoft.com/office/drawing/2014/main" id="{80FBC176-5F41-42DE-9087-8D4D0A783E10}"/>
              </a:ext>
            </a:extLst>
          </p:cNvPr>
          <p:cNvSpPr/>
          <p:nvPr/>
        </p:nvSpPr>
        <p:spPr>
          <a:xfrm>
            <a:off x="1782319" y="3493337"/>
            <a:ext cx="1604043" cy="1123384"/>
          </a:xfrm>
          <a:prstGeom prst="rect">
            <a:avLst/>
          </a:prstGeom>
        </p:spPr>
        <p:txBody>
          <a:bodyPr wrap="square">
            <a:spAutoFit/>
          </a:bodyPr>
          <a:lstStyle/>
          <a:p>
            <a:r>
              <a:rPr lang="zh-TW" altLang="en-US" sz="2400" b="1" dirty="0">
                <a:solidFill>
                  <a:schemeClr val="bg1"/>
                </a:solidFill>
              </a:rPr>
              <a:t>既有客戶</a:t>
            </a:r>
            <a:endParaRPr lang="en-US" altLang="zh-TW" sz="2400" b="1" dirty="0">
              <a:solidFill>
                <a:schemeClr val="bg1"/>
              </a:solidFill>
            </a:endParaRPr>
          </a:p>
          <a:p>
            <a:endParaRPr lang="en-US" altLang="zh-TW" sz="300" dirty="0">
              <a:solidFill>
                <a:schemeClr val="bg1"/>
              </a:solidFill>
            </a:endParaRPr>
          </a:p>
          <a:p>
            <a:r>
              <a:rPr lang="zh-TW" altLang="en-US" sz="2000" dirty="0">
                <a:solidFill>
                  <a:schemeClr val="bg1"/>
                </a:solidFill>
              </a:rPr>
              <a:t>已開大戶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新開證券戶</a:t>
            </a:r>
            <a:r>
              <a:rPr lang="en-US" altLang="zh-TW" sz="2000" dirty="0">
                <a:solidFill>
                  <a:schemeClr val="bg1"/>
                </a:solidFill>
              </a:rPr>
              <a:t>)</a:t>
            </a:r>
            <a:endParaRPr lang="zh-TW" altLang="en-US" sz="2000" dirty="0"/>
          </a:p>
        </p:txBody>
      </p:sp>
      <p:sp>
        <p:nvSpPr>
          <p:cNvPr id="86" name="矩形 85">
            <a:extLst>
              <a:ext uri="{FF2B5EF4-FFF2-40B4-BE49-F238E27FC236}">
                <a16:creationId xmlns:a16="http://schemas.microsoft.com/office/drawing/2014/main" id="{613A63A4-89BD-419E-9920-359D7087F6EB}"/>
              </a:ext>
            </a:extLst>
          </p:cNvPr>
          <p:cNvSpPr/>
          <p:nvPr/>
        </p:nvSpPr>
        <p:spPr>
          <a:xfrm>
            <a:off x="8766796" y="1310326"/>
            <a:ext cx="1651111" cy="181640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A5AC9419-BF37-40F1-B648-B64D0E06542A}"/>
              </a:ext>
            </a:extLst>
          </p:cNvPr>
          <p:cNvSpPr txBox="1"/>
          <p:nvPr/>
        </p:nvSpPr>
        <p:spPr>
          <a:xfrm>
            <a:off x="466148" y="5111318"/>
            <a:ext cx="11259693" cy="461665"/>
          </a:xfrm>
          <a:prstGeom prst="rect">
            <a:avLst/>
          </a:prstGeom>
          <a:noFill/>
        </p:spPr>
        <p:txBody>
          <a:bodyPr wrap="square" rtlCol="0">
            <a:spAutoFit/>
          </a:bodyPr>
          <a:lstStyle/>
          <a:p>
            <a:pPr algn="ctr"/>
            <a:r>
              <a:rPr lang="zh-TW" altLang="en-US" sz="2400" dirty="0"/>
              <a:t>整合大戶</a:t>
            </a:r>
            <a:r>
              <a:rPr lang="en-US" altLang="zh-TW" sz="2400" dirty="0"/>
              <a:t>&amp;</a:t>
            </a:r>
            <a:r>
              <a:rPr lang="zh-TW" altLang="en-US" sz="2400" dirty="0"/>
              <a:t>證券戶開戶流程，減少整體步驟，增加客戶開戶意願及流程滿意度</a:t>
            </a:r>
          </a:p>
        </p:txBody>
      </p:sp>
      <p:sp>
        <p:nvSpPr>
          <p:cNvPr id="32" name="矩形 31">
            <a:extLst>
              <a:ext uri="{FF2B5EF4-FFF2-40B4-BE49-F238E27FC236}">
                <a16:creationId xmlns:a16="http://schemas.microsoft.com/office/drawing/2014/main" id="{052A1593-9C8B-46BF-815B-936CEA9B2716}"/>
              </a:ext>
            </a:extLst>
          </p:cNvPr>
          <p:cNvSpPr/>
          <p:nvPr/>
        </p:nvSpPr>
        <p:spPr>
          <a:xfrm>
            <a:off x="10457757" y="1310326"/>
            <a:ext cx="933132" cy="368419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文字方塊 33">
            <a:extLst>
              <a:ext uri="{FF2B5EF4-FFF2-40B4-BE49-F238E27FC236}">
                <a16:creationId xmlns:a16="http://schemas.microsoft.com/office/drawing/2014/main" id="{4635B577-C452-4D24-9522-4EFB5D6D2C9F}"/>
              </a:ext>
            </a:extLst>
          </p:cNvPr>
          <p:cNvSpPr txBox="1"/>
          <p:nvPr/>
        </p:nvSpPr>
        <p:spPr>
          <a:xfrm>
            <a:off x="10616762" y="2341900"/>
            <a:ext cx="638266" cy="1569660"/>
          </a:xfrm>
          <a:prstGeom prst="rect">
            <a:avLst/>
          </a:prstGeom>
          <a:noFill/>
        </p:spPr>
        <p:txBody>
          <a:bodyPr wrap="square" rtlCol="0">
            <a:spAutoFit/>
          </a:bodyPr>
          <a:lstStyle/>
          <a:p>
            <a:r>
              <a:rPr lang="zh-TW" altLang="en-US" sz="3200" b="1" dirty="0">
                <a:solidFill>
                  <a:schemeClr val="bg1"/>
                </a:solidFill>
              </a:rPr>
              <a:t>證券端</a:t>
            </a:r>
          </a:p>
        </p:txBody>
      </p:sp>
      <p:sp>
        <p:nvSpPr>
          <p:cNvPr id="35" name="矩形 34">
            <a:extLst>
              <a:ext uri="{FF2B5EF4-FFF2-40B4-BE49-F238E27FC236}">
                <a16:creationId xmlns:a16="http://schemas.microsoft.com/office/drawing/2014/main" id="{33C64530-C1B6-4C90-85CE-AF14581F6F4B}"/>
              </a:ext>
            </a:extLst>
          </p:cNvPr>
          <p:cNvSpPr/>
          <p:nvPr/>
        </p:nvSpPr>
        <p:spPr>
          <a:xfrm>
            <a:off x="8766796" y="3158411"/>
            <a:ext cx="1651111" cy="1832034"/>
          </a:xfrm>
          <a:prstGeom prst="rect">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9DB6B9C1-8170-444A-B40D-80763C6EC82C}"/>
              </a:ext>
            </a:extLst>
          </p:cNvPr>
          <p:cNvSpPr/>
          <p:nvPr/>
        </p:nvSpPr>
        <p:spPr>
          <a:xfrm>
            <a:off x="8853479" y="3445697"/>
            <a:ext cx="1524776" cy="1123384"/>
          </a:xfrm>
          <a:prstGeom prst="rect">
            <a:avLst/>
          </a:prstGeom>
        </p:spPr>
        <p:txBody>
          <a:bodyPr wrap="square">
            <a:spAutoFit/>
          </a:bodyPr>
          <a:lstStyle/>
          <a:p>
            <a:r>
              <a:rPr lang="zh-TW" altLang="en-US" sz="2400" b="1" dirty="0">
                <a:solidFill>
                  <a:schemeClr val="bg1"/>
                </a:solidFill>
              </a:rPr>
              <a:t>既有客戶</a:t>
            </a:r>
            <a:endParaRPr lang="en-US" altLang="zh-TW" sz="2400" b="1" dirty="0">
              <a:solidFill>
                <a:schemeClr val="bg1"/>
              </a:solidFill>
            </a:endParaRPr>
          </a:p>
          <a:p>
            <a:endParaRPr lang="en-US" altLang="zh-TW" sz="300" dirty="0">
              <a:solidFill>
                <a:schemeClr val="bg1"/>
              </a:solidFill>
            </a:endParaRPr>
          </a:p>
          <a:p>
            <a:r>
              <a:rPr lang="zh-TW" altLang="en-US" sz="2000" dirty="0">
                <a:solidFill>
                  <a:schemeClr val="bg1"/>
                </a:solidFill>
              </a:rPr>
              <a:t>已開證券戶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新開大戶</a:t>
            </a:r>
            <a:r>
              <a:rPr lang="en-US" altLang="zh-TW" sz="2000" dirty="0">
                <a:solidFill>
                  <a:schemeClr val="bg1"/>
                </a:solidFill>
              </a:rPr>
              <a:t>)</a:t>
            </a:r>
            <a:endParaRPr lang="zh-TW" altLang="en-US" sz="2000" dirty="0"/>
          </a:p>
        </p:txBody>
      </p:sp>
      <p:sp>
        <p:nvSpPr>
          <p:cNvPr id="37" name="文字方塊 36">
            <a:extLst>
              <a:ext uri="{FF2B5EF4-FFF2-40B4-BE49-F238E27FC236}">
                <a16:creationId xmlns:a16="http://schemas.microsoft.com/office/drawing/2014/main" id="{8A0209EC-D1B5-49FF-BC01-DB4D927BED43}"/>
              </a:ext>
            </a:extLst>
          </p:cNvPr>
          <p:cNvSpPr txBox="1"/>
          <p:nvPr/>
        </p:nvSpPr>
        <p:spPr>
          <a:xfrm>
            <a:off x="8827947" y="1459833"/>
            <a:ext cx="1550308" cy="1477328"/>
          </a:xfrm>
          <a:prstGeom prst="rect">
            <a:avLst/>
          </a:prstGeom>
          <a:noFill/>
        </p:spPr>
        <p:txBody>
          <a:bodyPr wrap="square" rtlCol="0">
            <a:spAutoFit/>
          </a:bodyPr>
          <a:lstStyle/>
          <a:p>
            <a:pPr algn="ctr"/>
            <a:r>
              <a:rPr lang="zh-TW" altLang="en-US" sz="2400" b="1" dirty="0">
                <a:solidFill>
                  <a:schemeClr val="bg1"/>
                </a:solidFill>
              </a:rPr>
              <a:t>全新戶</a:t>
            </a:r>
            <a:endParaRPr lang="en-US" altLang="zh-TW" sz="2400" b="1" dirty="0">
              <a:solidFill>
                <a:schemeClr val="bg1"/>
              </a:solidFill>
            </a:endParaRPr>
          </a:p>
          <a:p>
            <a:pPr algn="ctr"/>
            <a:endParaRPr lang="en-US" altLang="zh-TW" sz="300" b="1" dirty="0">
              <a:solidFill>
                <a:schemeClr val="bg1"/>
              </a:solidFill>
            </a:endParaRPr>
          </a:p>
          <a:p>
            <a:pPr algn="ctr"/>
            <a:endParaRPr lang="en-US" altLang="zh-TW" sz="300" b="1" dirty="0">
              <a:solidFill>
                <a:schemeClr val="bg1"/>
              </a:solidFill>
            </a:endParaRPr>
          </a:p>
          <a:p>
            <a:r>
              <a:rPr lang="zh-TW" altLang="en-US" sz="2000" dirty="0">
                <a:solidFill>
                  <a:schemeClr val="bg1"/>
                </a:solidFill>
              </a:rPr>
              <a:t>尚無證券戶</a:t>
            </a:r>
            <a:endParaRPr lang="en-US" altLang="zh-TW" sz="2000" dirty="0">
              <a:solidFill>
                <a:schemeClr val="bg1"/>
              </a:solidFill>
            </a:endParaRPr>
          </a:p>
          <a:p>
            <a:r>
              <a:rPr lang="en-US" altLang="zh-TW" sz="2000" dirty="0">
                <a:solidFill>
                  <a:schemeClr val="bg1"/>
                </a:solidFill>
              </a:rPr>
              <a:t>(</a:t>
            </a:r>
            <a:r>
              <a:rPr lang="zh-TW" altLang="en-US" sz="2000" dirty="0">
                <a:solidFill>
                  <a:schemeClr val="bg1"/>
                </a:solidFill>
              </a:rPr>
              <a:t>新開證券戶</a:t>
            </a:r>
            <a:r>
              <a:rPr lang="en-US" altLang="zh-TW" sz="2000" dirty="0">
                <a:solidFill>
                  <a:schemeClr val="bg1"/>
                </a:solidFill>
              </a:rPr>
              <a:t>+</a:t>
            </a:r>
            <a:r>
              <a:rPr lang="zh-TW" altLang="en-US" sz="2000" dirty="0">
                <a:solidFill>
                  <a:schemeClr val="bg1"/>
                </a:solidFill>
              </a:rPr>
              <a:t>大戶</a:t>
            </a:r>
            <a:r>
              <a:rPr lang="en-US" altLang="zh-TW" sz="2000" dirty="0">
                <a:solidFill>
                  <a:schemeClr val="bg1"/>
                </a:solidFill>
              </a:rPr>
              <a:t>)</a:t>
            </a:r>
          </a:p>
        </p:txBody>
      </p:sp>
      <p:pic>
        <p:nvPicPr>
          <p:cNvPr id="41" name="圖片 40">
            <a:extLst>
              <a:ext uri="{FF2B5EF4-FFF2-40B4-BE49-F238E27FC236}">
                <a16:creationId xmlns:a16="http://schemas.microsoft.com/office/drawing/2014/main" id="{5B10945B-706C-480B-BBF0-A4E36D018116}"/>
              </a:ext>
            </a:extLst>
          </p:cNvPr>
          <p:cNvPicPr>
            <a:picLocks noChangeAspect="1"/>
          </p:cNvPicPr>
          <p:nvPr/>
        </p:nvPicPr>
        <p:blipFill>
          <a:blip r:embed="rId11"/>
          <a:stretch>
            <a:fillRect/>
          </a:stretch>
        </p:blipFill>
        <p:spPr>
          <a:xfrm>
            <a:off x="4506077" y="2427387"/>
            <a:ext cx="3270239" cy="1282969"/>
          </a:xfrm>
          <a:prstGeom prst="rect">
            <a:avLst/>
          </a:prstGeom>
        </p:spPr>
      </p:pic>
      <p:sp>
        <p:nvSpPr>
          <p:cNvPr id="3" name="文字方塊 2">
            <a:extLst>
              <a:ext uri="{FF2B5EF4-FFF2-40B4-BE49-F238E27FC236}">
                <a16:creationId xmlns:a16="http://schemas.microsoft.com/office/drawing/2014/main" id="{D9F3759B-2B69-42A4-87E7-C58AEAE9F0F6}"/>
              </a:ext>
            </a:extLst>
          </p:cNvPr>
          <p:cNvSpPr txBox="1"/>
          <p:nvPr/>
        </p:nvSpPr>
        <p:spPr>
          <a:xfrm>
            <a:off x="4559935" y="1636645"/>
            <a:ext cx="2924827" cy="400110"/>
          </a:xfrm>
          <a:prstGeom prst="rect">
            <a:avLst/>
          </a:prstGeom>
          <a:noFill/>
        </p:spPr>
        <p:txBody>
          <a:bodyPr wrap="square" rtlCol="0">
            <a:spAutoFit/>
          </a:bodyPr>
          <a:lstStyle/>
          <a:p>
            <a:pPr algn="ctr"/>
            <a:r>
              <a:rPr lang="zh-TW" altLang="en-US" sz="2000" dirty="0"/>
              <a:t>開戶共同欄位傳遞</a:t>
            </a:r>
          </a:p>
        </p:txBody>
      </p:sp>
      <p:sp>
        <p:nvSpPr>
          <p:cNvPr id="44" name="文字方塊 43">
            <a:extLst>
              <a:ext uri="{FF2B5EF4-FFF2-40B4-BE49-F238E27FC236}">
                <a16:creationId xmlns:a16="http://schemas.microsoft.com/office/drawing/2014/main" id="{F716E142-34B5-4D7D-BD0D-775FB3B42C5E}"/>
              </a:ext>
            </a:extLst>
          </p:cNvPr>
          <p:cNvSpPr txBox="1"/>
          <p:nvPr/>
        </p:nvSpPr>
        <p:spPr>
          <a:xfrm>
            <a:off x="4586442" y="4303357"/>
            <a:ext cx="2924827" cy="400110"/>
          </a:xfrm>
          <a:prstGeom prst="rect">
            <a:avLst/>
          </a:prstGeom>
          <a:noFill/>
        </p:spPr>
        <p:txBody>
          <a:bodyPr wrap="square" rtlCol="0">
            <a:spAutoFit/>
          </a:bodyPr>
          <a:lstStyle/>
          <a:p>
            <a:pPr algn="ctr"/>
            <a:r>
              <a:rPr lang="zh-TW" altLang="en-US" sz="2000" dirty="0"/>
              <a:t>整體步驟流程優化</a:t>
            </a:r>
          </a:p>
        </p:txBody>
      </p:sp>
      <p:sp>
        <p:nvSpPr>
          <p:cNvPr id="5" name="箭號: 左-右雙向 4">
            <a:extLst>
              <a:ext uri="{FF2B5EF4-FFF2-40B4-BE49-F238E27FC236}">
                <a16:creationId xmlns:a16="http://schemas.microsoft.com/office/drawing/2014/main" id="{886BB1A5-7931-4A15-A004-F82EC69A276A}"/>
              </a:ext>
            </a:extLst>
          </p:cNvPr>
          <p:cNvSpPr/>
          <p:nvPr/>
        </p:nvSpPr>
        <p:spPr>
          <a:xfrm>
            <a:off x="3698369" y="2043467"/>
            <a:ext cx="4700972" cy="323484"/>
          </a:xfrm>
          <a:prstGeom prst="leftRightArrow">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左-右雙向 27">
            <a:extLst>
              <a:ext uri="{FF2B5EF4-FFF2-40B4-BE49-F238E27FC236}">
                <a16:creationId xmlns:a16="http://schemas.microsoft.com/office/drawing/2014/main" id="{8114DAF8-23A0-4B99-8228-6F9913B8CD2B}"/>
              </a:ext>
            </a:extLst>
          </p:cNvPr>
          <p:cNvSpPr/>
          <p:nvPr/>
        </p:nvSpPr>
        <p:spPr>
          <a:xfrm>
            <a:off x="3726093" y="4001107"/>
            <a:ext cx="4700972" cy="323484"/>
          </a:xfrm>
          <a:prstGeom prst="leftRightArrow">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875879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C13DA-566A-453D-8EC8-A56DA393E5C8}"/>
              </a:ext>
            </a:extLst>
          </p:cNvPr>
          <p:cNvSpPr>
            <a:spLocks noGrp="1"/>
          </p:cNvSpPr>
          <p:nvPr>
            <p:ph type="title"/>
          </p:nvPr>
        </p:nvSpPr>
        <p:spPr>
          <a:xfrm>
            <a:off x="838201" y="473738"/>
            <a:ext cx="10515600" cy="1325563"/>
          </a:xfrm>
        </p:spPr>
        <p:txBody>
          <a:bodyPr/>
          <a:lstStyle/>
          <a:p>
            <a:endParaRPr lang="zh-TW" altLang="en-US"/>
          </a:p>
        </p:txBody>
      </p:sp>
      <p:pic>
        <p:nvPicPr>
          <p:cNvPr id="8" name="內容版面配置區 7">
            <a:extLst>
              <a:ext uri="{FF2B5EF4-FFF2-40B4-BE49-F238E27FC236}">
                <a16:creationId xmlns:a16="http://schemas.microsoft.com/office/drawing/2014/main" id="{C5711E29-9270-47BA-A2BE-447786B31DC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00845" y="717990"/>
            <a:ext cx="6906885" cy="4351338"/>
          </a:xfrm>
        </p:spPr>
      </p:pic>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 y="0"/>
            <a:ext cx="12192000" cy="6858000"/>
          </a:xfrm>
          <a:prstGeom prst="rect">
            <a:avLst/>
          </a:prstGeom>
        </p:spPr>
      </p:pic>
      <p:sp>
        <p:nvSpPr>
          <p:cNvPr id="54" name="文本框 3"/>
          <p:cNvSpPr txBox="1"/>
          <p:nvPr/>
        </p:nvSpPr>
        <p:spPr>
          <a:xfrm>
            <a:off x="210184" y="230188"/>
            <a:ext cx="3877985"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整合投資流程</a:t>
            </a:r>
            <a:endParaRPr kumimoji="0" lang="zh-CN" altLang="en-US" sz="2400" b="1" i="0" u="none" strike="noStrike" kern="1200" cap="none" spc="0" normalizeH="0" baseline="0" noProof="0" dirty="0">
              <a:ln>
                <a:noFill/>
              </a:ln>
              <a:solidFill>
                <a:srgbClr val="FFC000">
                  <a:lumMod val="75000"/>
                </a:srgbClr>
              </a:solidFill>
              <a:effectLst/>
              <a:uLnTx/>
              <a:uFillTx/>
              <a:latin typeface="Arial Rounded MT Bold" panose="020F0704030504030204" pitchFamily="34" charset="0"/>
              <a:ea typeface="微软雅黑" panose="020B0503020204020204" pitchFamily="34" charset="-122"/>
              <a:cs typeface="+mn-cs"/>
            </a:endParaRPr>
          </a:p>
        </p:txBody>
      </p:sp>
      <p:pic>
        <p:nvPicPr>
          <p:cNvPr id="106" name="圖形 105">
            <a:extLst>
              <a:ext uri="{FF2B5EF4-FFF2-40B4-BE49-F238E27FC236}">
                <a16:creationId xmlns:a16="http://schemas.microsoft.com/office/drawing/2014/main" id="{BF23371C-31EB-4B1C-8D14-F66D087943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70966" y="882771"/>
            <a:ext cx="3162300" cy="3152803"/>
          </a:xfrm>
          <a:prstGeom prst="rect">
            <a:avLst/>
          </a:prstGeom>
        </p:spPr>
      </p:pic>
      <p:pic>
        <p:nvPicPr>
          <p:cNvPr id="105" name="圖形 15">
            <a:extLst>
              <a:ext uri="{FF2B5EF4-FFF2-40B4-BE49-F238E27FC236}">
                <a16:creationId xmlns:a16="http://schemas.microsoft.com/office/drawing/2014/main" id="{8AE6EC63-BF0E-4DC6-86D0-59D3A34982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35537" y="331037"/>
            <a:ext cx="3162300" cy="3162300"/>
          </a:xfrm>
          <a:prstGeom prst="rect">
            <a:avLst/>
          </a:prstGeom>
        </p:spPr>
      </p:pic>
      <p:pic>
        <p:nvPicPr>
          <p:cNvPr id="107" name="圖形 17">
            <a:extLst>
              <a:ext uri="{FF2B5EF4-FFF2-40B4-BE49-F238E27FC236}">
                <a16:creationId xmlns:a16="http://schemas.microsoft.com/office/drawing/2014/main" id="{FDFF13BB-AC48-4020-AB67-9A236CE320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49945" y="2459172"/>
            <a:ext cx="5810250" cy="5810250"/>
          </a:xfrm>
          <a:prstGeom prst="rect">
            <a:avLst/>
          </a:prstGeom>
        </p:spPr>
      </p:pic>
      <p:sp>
        <p:nvSpPr>
          <p:cNvPr id="68" name="矩形 67">
            <a:extLst>
              <a:ext uri="{FF2B5EF4-FFF2-40B4-BE49-F238E27FC236}">
                <a16:creationId xmlns:a16="http://schemas.microsoft.com/office/drawing/2014/main" id="{D33C552B-2FB4-4B78-999B-2D2233CFA54D}"/>
              </a:ext>
            </a:extLst>
          </p:cNvPr>
          <p:cNvSpPr/>
          <p:nvPr/>
        </p:nvSpPr>
        <p:spPr>
          <a:xfrm>
            <a:off x="84268" y="1556844"/>
            <a:ext cx="5391770" cy="3067128"/>
          </a:xfrm>
          <a:prstGeom prst="rect">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6" name="矩形 95">
            <a:extLst>
              <a:ext uri="{FF2B5EF4-FFF2-40B4-BE49-F238E27FC236}">
                <a16:creationId xmlns:a16="http://schemas.microsoft.com/office/drawing/2014/main" id="{3618A9A0-4C51-4E28-95AB-0E880FE93277}"/>
              </a:ext>
            </a:extLst>
          </p:cNvPr>
          <p:cNvSpPr/>
          <p:nvPr/>
        </p:nvSpPr>
        <p:spPr>
          <a:xfrm>
            <a:off x="6705599" y="1556844"/>
            <a:ext cx="5391770" cy="3045160"/>
          </a:xfrm>
          <a:prstGeom prst="rect">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4" name="圖片 63">
            <a:extLst>
              <a:ext uri="{FF2B5EF4-FFF2-40B4-BE49-F238E27FC236}">
                <a16:creationId xmlns:a16="http://schemas.microsoft.com/office/drawing/2014/main" id="{D552CAB6-FF45-4C9A-AE35-EAA01DDBE006}"/>
              </a:ext>
            </a:extLst>
          </p:cNvPr>
          <p:cNvPicPr>
            <a:picLocks noChangeAspect="1"/>
          </p:cNvPicPr>
          <p:nvPr/>
        </p:nvPicPr>
        <p:blipFill rotWithShape="1">
          <a:blip r:embed="rId13"/>
          <a:srcRect b="32719"/>
          <a:stretch/>
        </p:blipFill>
        <p:spPr>
          <a:xfrm>
            <a:off x="1035881" y="616487"/>
            <a:ext cx="10120237" cy="4007488"/>
          </a:xfrm>
          <a:prstGeom prst="rect">
            <a:avLst/>
          </a:prstGeom>
        </p:spPr>
      </p:pic>
      <p:pic>
        <p:nvPicPr>
          <p:cNvPr id="51" name="圖片 50">
            <a:extLst>
              <a:ext uri="{FF2B5EF4-FFF2-40B4-BE49-F238E27FC236}">
                <a16:creationId xmlns:a16="http://schemas.microsoft.com/office/drawing/2014/main" id="{3D2B270A-FEFF-4BBC-8246-06B0BFC0E3E9}"/>
              </a:ext>
            </a:extLst>
          </p:cNvPr>
          <p:cNvPicPr>
            <a:picLocks noChangeAspect="1"/>
          </p:cNvPicPr>
          <p:nvPr/>
        </p:nvPicPr>
        <p:blipFill rotWithShape="1">
          <a:blip r:embed="rId14"/>
          <a:srcRect t="37836" b="32863"/>
          <a:stretch/>
        </p:blipFill>
        <p:spPr>
          <a:xfrm>
            <a:off x="1035882" y="2878752"/>
            <a:ext cx="10120237" cy="1745223"/>
          </a:xfrm>
          <a:prstGeom prst="rect">
            <a:avLst/>
          </a:prstGeom>
        </p:spPr>
      </p:pic>
      <p:cxnSp>
        <p:nvCxnSpPr>
          <p:cNvPr id="7" name="直線接點 6">
            <a:extLst>
              <a:ext uri="{FF2B5EF4-FFF2-40B4-BE49-F238E27FC236}">
                <a16:creationId xmlns:a16="http://schemas.microsoft.com/office/drawing/2014/main" id="{C477EFFE-8B2D-461E-8A45-2F38DFA0147C}"/>
              </a:ext>
            </a:extLst>
          </p:cNvPr>
          <p:cNvCxnSpPr>
            <a:cxnSpLocks/>
          </p:cNvCxnSpPr>
          <p:nvPr/>
        </p:nvCxnSpPr>
        <p:spPr>
          <a:xfrm>
            <a:off x="4190682" y="2878752"/>
            <a:ext cx="382474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文本框 3">
            <a:extLst>
              <a:ext uri="{FF2B5EF4-FFF2-40B4-BE49-F238E27FC236}">
                <a16:creationId xmlns:a16="http://schemas.microsoft.com/office/drawing/2014/main" id="{0BD4B8A8-995A-4682-B916-B3D0F0C7E662}"/>
              </a:ext>
            </a:extLst>
          </p:cNvPr>
          <p:cNvSpPr txBox="1"/>
          <p:nvPr/>
        </p:nvSpPr>
        <p:spPr>
          <a:xfrm>
            <a:off x="5080339" y="1812881"/>
            <a:ext cx="2031325" cy="646331"/>
          </a:xfrm>
          <a:prstGeom prst="rect">
            <a:avLst/>
          </a:prstGeom>
          <a:noFill/>
        </p:spPr>
        <p:txBody>
          <a:bodyPr wrap="none" rtlCol="0">
            <a:spAutoFit/>
          </a:bodyPr>
          <a:lstStyle/>
          <a:p>
            <a:pPr lvl="0" algn="ctr">
              <a:defRPr/>
            </a:pPr>
            <a:r>
              <a:rPr lang="zh-TW" altLang="en-US" sz="3600" b="1" dirty="0">
                <a:solidFill>
                  <a:schemeClr val="bg1"/>
                </a:solidFill>
                <a:latin typeface="Arial Rounded MT Bold" panose="020F0704030504030204" pitchFamily="34" charset="0"/>
                <a:ea typeface="微软雅黑" panose="020B0503020204020204" pitchFamily="34" charset="-122"/>
              </a:rPr>
              <a:t>大戶投資</a:t>
            </a:r>
            <a:endParaRPr kumimoji="0" lang="zh-CN" altLang="en-US" sz="1600" b="1" i="0" u="none" strike="noStrike" kern="1200" cap="none" spc="0" normalizeH="0" baseline="0" noProof="0" dirty="0">
              <a:ln>
                <a:noFill/>
              </a:ln>
              <a:solidFill>
                <a:schemeClr val="bg1"/>
              </a:solidFill>
              <a:effectLst/>
              <a:uLnTx/>
              <a:uFillTx/>
              <a:latin typeface="Arial Rounded MT Bold" panose="020F0704030504030204" pitchFamily="34" charset="0"/>
              <a:ea typeface="微软雅黑" panose="020B0503020204020204" pitchFamily="34" charset="-122"/>
            </a:endParaRPr>
          </a:p>
        </p:txBody>
      </p:sp>
      <p:cxnSp>
        <p:nvCxnSpPr>
          <p:cNvPr id="62" name="直線接點 61">
            <a:extLst>
              <a:ext uri="{FF2B5EF4-FFF2-40B4-BE49-F238E27FC236}">
                <a16:creationId xmlns:a16="http://schemas.microsoft.com/office/drawing/2014/main" id="{2D81B287-B385-46F3-B7C6-8FDFDD61121F}"/>
              </a:ext>
            </a:extLst>
          </p:cNvPr>
          <p:cNvCxnSpPr>
            <a:cxnSpLocks/>
          </p:cNvCxnSpPr>
          <p:nvPr/>
        </p:nvCxnSpPr>
        <p:spPr>
          <a:xfrm>
            <a:off x="6131518" y="2878752"/>
            <a:ext cx="10362" cy="174522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文本框 3">
            <a:extLst>
              <a:ext uri="{FF2B5EF4-FFF2-40B4-BE49-F238E27FC236}">
                <a16:creationId xmlns:a16="http://schemas.microsoft.com/office/drawing/2014/main" id="{08E84D71-02F3-4823-B297-63842F580920}"/>
              </a:ext>
            </a:extLst>
          </p:cNvPr>
          <p:cNvSpPr txBox="1"/>
          <p:nvPr/>
        </p:nvSpPr>
        <p:spPr>
          <a:xfrm>
            <a:off x="3747237" y="3190785"/>
            <a:ext cx="2117887" cy="1077218"/>
          </a:xfrm>
          <a:prstGeom prst="rect">
            <a:avLst/>
          </a:prstGeom>
          <a:noFill/>
        </p:spPr>
        <p:txBody>
          <a:bodyPr wrap="none" rtlCol="0">
            <a:spAutoFit/>
          </a:bodyPr>
          <a:lstStyle/>
          <a:p>
            <a:pPr lvl="0" algn="ctr">
              <a:defRPr/>
            </a:pPr>
            <a:r>
              <a:rPr lang="zh-TW" altLang="en-US" sz="3200" b="1" dirty="0">
                <a:solidFill>
                  <a:srgbClr val="CFB171"/>
                </a:solidFill>
                <a:latin typeface="Arial Rounded MT Bold" panose="020F0704030504030204" pitchFamily="34" charset="0"/>
                <a:ea typeface="微软雅黑" panose="020B0503020204020204" pitchFamily="34" charset="-122"/>
              </a:rPr>
              <a:t>證期權</a:t>
            </a:r>
            <a:endParaRPr lang="en-US" altLang="zh-TW" sz="3200" b="1" dirty="0">
              <a:solidFill>
                <a:srgbClr val="CFB171"/>
              </a:solidFill>
              <a:latin typeface="Arial Rounded MT Bold" panose="020F0704030504030204" pitchFamily="34" charset="0"/>
              <a:ea typeface="微软雅黑" panose="020B0503020204020204" pitchFamily="34" charset="-122"/>
            </a:endParaRPr>
          </a:p>
          <a:p>
            <a:pPr lvl="0" algn="ctr">
              <a:defRPr/>
            </a:pPr>
            <a:r>
              <a:rPr kumimoji="0" lang="en-US" altLang="zh-TW"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a:t>
            </a:r>
            <a:r>
              <a:rPr kumimoji="0" lang="zh-TW" altLang="en-US"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含複委託</a:t>
            </a:r>
            <a:r>
              <a:rPr kumimoji="0" lang="en-US" altLang="zh-TW"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a:t>
            </a:r>
            <a:endParaRPr kumimoji="0" lang="zh-CN" altLang="en-US" sz="14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endParaRPr>
          </a:p>
        </p:txBody>
      </p:sp>
      <p:sp>
        <p:nvSpPr>
          <p:cNvPr id="66" name="文本框 3">
            <a:extLst>
              <a:ext uri="{FF2B5EF4-FFF2-40B4-BE49-F238E27FC236}">
                <a16:creationId xmlns:a16="http://schemas.microsoft.com/office/drawing/2014/main" id="{C6969923-5CA5-4A22-B95B-89109AE5E930}"/>
              </a:ext>
            </a:extLst>
          </p:cNvPr>
          <p:cNvSpPr txBox="1"/>
          <p:nvPr/>
        </p:nvSpPr>
        <p:spPr>
          <a:xfrm>
            <a:off x="6556067" y="3392587"/>
            <a:ext cx="1415772" cy="584775"/>
          </a:xfrm>
          <a:prstGeom prst="rect">
            <a:avLst/>
          </a:prstGeom>
          <a:noFill/>
        </p:spPr>
        <p:txBody>
          <a:bodyPr wrap="none" rtlCol="0">
            <a:spAutoFit/>
          </a:bodyPr>
          <a:lstStyle/>
          <a:p>
            <a:pPr lvl="0" algn="ctr">
              <a:defRPr/>
            </a:pPr>
            <a:r>
              <a:rPr kumimoji="0" lang="zh-TW" altLang="en-US" sz="32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rPr>
              <a:t>豐存股</a:t>
            </a:r>
            <a:endParaRPr kumimoji="0" lang="zh-CN" altLang="en-US" sz="1400" b="1" i="0" u="none" strike="noStrike" kern="1200" cap="none" spc="0" normalizeH="0" baseline="0" noProof="0" dirty="0">
              <a:ln>
                <a:noFill/>
              </a:ln>
              <a:solidFill>
                <a:srgbClr val="CFB171"/>
              </a:solidFill>
              <a:effectLst/>
              <a:uLnTx/>
              <a:uFillTx/>
              <a:latin typeface="Arial Rounded MT Bold" panose="020F0704030504030204" pitchFamily="34" charset="0"/>
              <a:ea typeface="微软雅黑" panose="020B0503020204020204" pitchFamily="34" charset="-122"/>
            </a:endParaRPr>
          </a:p>
        </p:txBody>
      </p:sp>
      <p:sp>
        <p:nvSpPr>
          <p:cNvPr id="69" name="文字方塊 68">
            <a:extLst>
              <a:ext uri="{FF2B5EF4-FFF2-40B4-BE49-F238E27FC236}">
                <a16:creationId xmlns:a16="http://schemas.microsoft.com/office/drawing/2014/main" id="{91D0634B-B01D-42C2-B68B-9B9E96C7DF2C}"/>
              </a:ext>
            </a:extLst>
          </p:cNvPr>
          <p:cNvSpPr txBox="1"/>
          <p:nvPr/>
        </p:nvSpPr>
        <p:spPr>
          <a:xfrm>
            <a:off x="7886182" y="1522139"/>
            <a:ext cx="4152206" cy="96084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000" b="1" dirty="0">
                <a:solidFill>
                  <a:schemeClr val="bg1"/>
                </a:solidFill>
              </a:rPr>
              <a:t>零股成交戶數攀升</a:t>
            </a:r>
            <a:endParaRPr lang="en-US" altLang="zh-TW" sz="2000" b="1" dirty="0">
              <a:solidFill>
                <a:schemeClr val="bg1"/>
              </a:solidFill>
            </a:endParaRPr>
          </a:p>
          <a:p>
            <a:pPr marL="342900" indent="-342900">
              <a:lnSpc>
                <a:spcPct val="150000"/>
              </a:lnSpc>
              <a:buFont typeface="Arial" panose="020B0604020202020204" pitchFamily="34" charset="0"/>
              <a:buChar char="•"/>
            </a:pPr>
            <a:r>
              <a:rPr lang="zh-TW" altLang="en-US" sz="2000" b="1" dirty="0">
                <a:solidFill>
                  <a:schemeClr val="bg1"/>
                </a:solidFill>
              </a:rPr>
              <a:t>年輕人開戶數持續</a:t>
            </a:r>
            <a:r>
              <a:rPr lang="en-US" altLang="zh-TW" sz="2000" b="1" dirty="0">
                <a:solidFill>
                  <a:schemeClr val="bg1"/>
                </a:solidFill>
              </a:rPr>
              <a:t>3</a:t>
            </a:r>
            <a:r>
              <a:rPr lang="zh-TW" altLang="en-US" sz="2000" b="1" dirty="0">
                <a:solidFill>
                  <a:schemeClr val="bg1"/>
                </a:solidFill>
              </a:rPr>
              <a:t>個月破百萬</a:t>
            </a:r>
          </a:p>
        </p:txBody>
      </p:sp>
      <p:sp>
        <p:nvSpPr>
          <p:cNvPr id="101" name="文字方塊 100">
            <a:extLst>
              <a:ext uri="{FF2B5EF4-FFF2-40B4-BE49-F238E27FC236}">
                <a16:creationId xmlns:a16="http://schemas.microsoft.com/office/drawing/2014/main" id="{CF9088A2-677D-477D-AAAC-0D5EE6DF010A}"/>
              </a:ext>
            </a:extLst>
          </p:cNvPr>
          <p:cNvSpPr txBox="1"/>
          <p:nvPr/>
        </p:nvSpPr>
        <p:spPr>
          <a:xfrm>
            <a:off x="64825" y="1530089"/>
            <a:ext cx="4421989" cy="18846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000" b="1" dirty="0">
                <a:solidFill>
                  <a:schemeClr val="bg1"/>
                </a:solidFill>
              </a:rPr>
              <a:t>複委託總成交金額大幅成長</a:t>
            </a:r>
            <a:endParaRPr lang="en-US" altLang="zh-TW" sz="2000" b="1" dirty="0">
              <a:solidFill>
                <a:schemeClr val="bg1"/>
              </a:solidFill>
            </a:endParaRPr>
          </a:p>
          <a:p>
            <a:pPr marL="285750" indent="-285750">
              <a:lnSpc>
                <a:spcPct val="150000"/>
              </a:lnSpc>
              <a:buFont typeface="Arial" panose="020B0604020202020204" pitchFamily="34" charset="0"/>
              <a:buChar char="•"/>
            </a:pPr>
            <a:r>
              <a:rPr lang="zh-TW" altLang="en-US" sz="2000" b="1" dirty="0">
                <a:solidFill>
                  <a:schemeClr val="bg1"/>
                </a:solidFill>
              </a:rPr>
              <a:t>永豐金證券穩居複委託交易量冠軍</a:t>
            </a:r>
            <a:endParaRPr lang="en-US" altLang="zh-TW" sz="2000" b="1" dirty="0">
              <a:solidFill>
                <a:schemeClr val="bg1"/>
              </a:solidFill>
            </a:endParaRPr>
          </a:p>
          <a:p>
            <a:pPr marL="285750" indent="-285750">
              <a:lnSpc>
                <a:spcPct val="150000"/>
              </a:lnSpc>
              <a:buFont typeface="Arial" panose="020B0604020202020204" pitchFamily="34" charset="0"/>
              <a:buChar char="•"/>
            </a:pPr>
            <a:r>
              <a:rPr lang="zh-TW" altLang="en-US" sz="2000" b="1" dirty="0">
                <a:solidFill>
                  <a:schemeClr val="bg1"/>
                </a:solidFill>
              </a:rPr>
              <a:t>上半年複委託開戶數逼近去年全年</a:t>
            </a:r>
            <a:endParaRPr lang="en-US" altLang="zh-TW" sz="500" b="1" dirty="0">
              <a:solidFill>
                <a:schemeClr val="bg1"/>
              </a:solidFill>
            </a:endParaRPr>
          </a:p>
          <a:p>
            <a:pPr marL="285750" indent="-285750">
              <a:lnSpc>
                <a:spcPct val="150000"/>
              </a:lnSpc>
              <a:buFont typeface="Arial" panose="020B0604020202020204" pitchFamily="34" charset="0"/>
              <a:buChar char="•"/>
            </a:pPr>
            <a:endParaRPr lang="zh-TW" altLang="en-US" sz="2000" b="1" dirty="0">
              <a:solidFill>
                <a:schemeClr val="bg1"/>
              </a:solidFill>
            </a:endParaRPr>
          </a:p>
        </p:txBody>
      </p:sp>
      <p:sp>
        <p:nvSpPr>
          <p:cNvPr id="102" name="文字方塊 101">
            <a:extLst>
              <a:ext uri="{FF2B5EF4-FFF2-40B4-BE49-F238E27FC236}">
                <a16:creationId xmlns:a16="http://schemas.microsoft.com/office/drawing/2014/main" id="{3374E5A0-C220-49C9-AA42-85B72BAB2EF2}"/>
              </a:ext>
            </a:extLst>
          </p:cNvPr>
          <p:cNvSpPr txBox="1"/>
          <p:nvPr/>
        </p:nvSpPr>
        <p:spPr>
          <a:xfrm>
            <a:off x="10770188" y="1286825"/>
            <a:ext cx="1653817" cy="295787"/>
          </a:xfrm>
          <a:prstGeom prst="rect">
            <a:avLst/>
          </a:prstGeom>
          <a:noFill/>
        </p:spPr>
        <p:txBody>
          <a:bodyPr wrap="square" rtlCol="0">
            <a:spAutoFit/>
          </a:bodyPr>
          <a:lstStyle/>
          <a:p>
            <a:pPr>
              <a:lnSpc>
                <a:spcPct val="150000"/>
              </a:lnSpc>
            </a:pPr>
            <a:r>
              <a:rPr lang="zh-TW" altLang="en-US" sz="1000" dirty="0">
                <a:solidFill>
                  <a:schemeClr val="bg1"/>
                </a:solidFill>
              </a:rPr>
              <a:t>資料來源：工商時報</a:t>
            </a:r>
          </a:p>
        </p:txBody>
      </p:sp>
      <p:sp>
        <p:nvSpPr>
          <p:cNvPr id="103" name="文字方塊 102">
            <a:extLst>
              <a:ext uri="{FF2B5EF4-FFF2-40B4-BE49-F238E27FC236}">
                <a16:creationId xmlns:a16="http://schemas.microsoft.com/office/drawing/2014/main" id="{B7D4E243-92C3-4EBE-BD66-451CAF3D04DC}"/>
              </a:ext>
            </a:extLst>
          </p:cNvPr>
          <p:cNvSpPr txBox="1"/>
          <p:nvPr/>
        </p:nvSpPr>
        <p:spPr>
          <a:xfrm>
            <a:off x="11289" y="1286824"/>
            <a:ext cx="1653817" cy="295787"/>
          </a:xfrm>
          <a:prstGeom prst="rect">
            <a:avLst/>
          </a:prstGeom>
          <a:noFill/>
        </p:spPr>
        <p:txBody>
          <a:bodyPr wrap="square" rtlCol="0">
            <a:spAutoFit/>
          </a:bodyPr>
          <a:lstStyle/>
          <a:p>
            <a:pPr>
              <a:lnSpc>
                <a:spcPct val="150000"/>
              </a:lnSpc>
            </a:pPr>
            <a:r>
              <a:rPr lang="zh-TW" altLang="en-US" sz="1000" dirty="0">
                <a:solidFill>
                  <a:schemeClr val="bg1"/>
                </a:solidFill>
              </a:rPr>
              <a:t>資料來源：經濟日報</a:t>
            </a:r>
          </a:p>
        </p:txBody>
      </p:sp>
      <p:grpSp>
        <p:nvGrpSpPr>
          <p:cNvPr id="72" name="群組 71">
            <a:extLst>
              <a:ext uri="{FF2B5EF4-FFF2-40B4-BE49-F238E27FC236}">
                <a16:creationId xmlns:a16="http://schemas.microsoft.com/office/drawing/2014/main" id="{C8B8FFCF-2C33-477D-8773-B4FB923967B3}"/>
              </a:ext>
            </a:extLst>
          </p:cNvPr>
          <p:cNvGrpSpPr/>
          <p:nvPr/>
        </p:nvGrpSpPr>
        <p:grpSpPr>
          <a:xfrm>
            <a:off x="2789984" y="4699083"/>
            <a:ext cx="6806482" cy="1919465"/>
            <a:chOff x="2693619" y="4623976"/>
            <a:chExt cx="6806482" cy="1919465"/>
          </a:xfrm>
        </p:grpSpPr>
        <p:cxnSp>
          <p:nvCxnSpPr>
            <p:cNvPr id="59" name="直線接點 58">
              <a:extLst>
                <a:ext uri="{FF2B5EF4-FFF2-40B4-BE49-F238E27FC236}">
                  <a16:creationId xmlns:a16="http://schemas.microsoft.com/office/drawing/2014/main" id="{07C35F21-EE6C-46C5-80AC-F78AA9ADF1A2}"/>
                </a:ext>
              </a:extLst>
            </p:cNvPr>
            <p:cNvCxnSpPr>
              <a:cxnSpLocks/>
            </p:cNvCxnSpPr>
            <p:nvPr/>
          </p:nvCxnSpPr>
          <p:spPr>
            <a:xfrm>
              <a:off x="2693619" y="4623976"/>
              <a:ext cx="680648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直接连接符 31">
              <a:extLst>
                <a:ext uri="{FF2B5EF4-FFF2-40B4-BE49-F238E27FC236}">
                  <a16:creationId xmlns:a16="http://schemas.microsoft.com/office/drawing/2014/main" id="{BD039A42-E6E2-4194-9B2D-08F6B6B0F68F}"/>
                </a:ext>
              </a:extLst>
            </p:cNvPr>
            <p:cNvCxnSpPr>
              <a:cxnSpLocks/>
            </p:cNvCxnSpPr>
            <p:nvPr/>
          </p:nvCxnSpPr>
          <p:spPr>
            <a:xfrm flipH="1" flipV="1">
              <a:off x="3731968" y="5456117"/>
              <a:ext cx="4651474" cy="2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6" name="îṥḷidê">
              <a:extLst>
                <a:ext uri="{FF2B5EF4-FFF2-40B4-BE49-F238E27FC236}">
                  <a16:creationId xmlns:a16="http://schemas.microsoft.com/office/drawing/2014/main" id="{A75754C6-7EF6-4411-B1B0-53B92888F295}"/>
                </a:ext>
              </a:extLst>
            </p:cNvPr>
            <p:cNvSpPr/>
            <p:nvPr/>
          </p:nvSpPr>
          <p:spPr>
            <a:xfrm>
              <a:off x="5581924"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7" name="îṩlïḑê">
              <a:extLst>
                <a:ext uri="{FF2B5EF4-FFF2-40B4-BE49-F238E27FC236}">
                  <a16:creationId xmlns:a16="http://schemas.microsoft.com/office/drawing/2014/main" id="{FC33AF42-A3D6-43CA-A51B-F2BF446F4A0D}"/>
                </a:ext>
              </a:extLst>
            </p:cNvPr>
            <p:cNvSpPr/>
            <p:nvPr/>
          </p:nvSpPr>
          <p:spPr>
            <a:xfrm>
              <a:off x="5669975" y="5065784"/>
              <a:ext cx="793325" cy="721935"/>
            </a:xfrm>
            <a:custGeom>
              <a:avLst/>
              <a:gdLst>
                <a:gd name="connsiteX0" fmla="*/ 468907 w 607639"/>
                <a:gd name="connsiteY0" fmla="*/ 316584 h 553966"/>
                <a:gd name="connsiteX1" fmla="*/ 488736 w 607639"/>
                <a:gd name="connsiteY1" fmla="*/ 336378 h 553966"/>
                <a:gd name="connsiteX2" fmla="*/ 468907 w 607639"/>
                <a:gd name="connsiteY2" fmla="*/ 356172 h 553966"/>
                <a:gd name="connsiteX3" fmla="*/ 449078 w 607639"/>
                <a:gd name="connsiteY3" fmla="*/ 336378 h 553966"/>
                <a:gd name="connsiteX4" fmla="*/ 468907 w 607639"/>
                <a:gd name="connsiteY4" fmla="*/ 316584 h 553966"/>
                <a:gd name="connsiteX5" fmla="*/ 468880 w 607639"/>
                <a:gd name="connsiteY5" fmla="*/ 276950 h 553966"/>
                <a:gd name="connsiteX6" fmla="*/ 409513 w 607639"/>
                <a:gd name="connsiteY6" fmla="*/ 336317 h 553966"/>
                <a:gd name="connsiteX7" fmla="*/ 468880 w 607639"/>
                <a:gd name="connsiteY7" fmla="*/ 395684 h 553966"/>
                <a:gd name="connsiteX8" fmla="*/ 548184 w 607639"/>
                <a:gd name="connsiteY8" fmla="*/ 395684 h 553966"/>
                <a:gd name="connsiteX9" fmla="*/ 567943 w 607639"/>
                <a:gd name="connsiteY9" fmla="*/ 375865 h 553966"/>
                <a:gd name="connsiteX10" fmla="*/ 567943 w 607639"/>
                <a:gd name="connsiteY10" fmla="*/ 296768 h 553966"/>
                <a:gd name="connsiteX11" fmla="*/ 548184 w 607639"/>
                <a:gd name="connsiteY11" fmla="*/ 276950 h 553966"/>
                <a:gd name="connsiteX12" fmla="*/ 290602 w 607639"/>
                <a:gd name="connsiteY12" fmla="*/ 46236 h 553966"/>
                <a:gd name="connsiteX13" fmla="*/ 208984 w 607639"/>
                <a:gd name="connsiteY13" fmla="*/ 118668 h 553966"/>
                <a:gd name="connsiteX14" fmla="*/ 372220 w 607639"/>
                <a:gd name="connsiteY14" fmla="*/ 118668 h 553966"/>
                <a:gd name="connsiteX15" fmla="*/ 290569 w 607639"/>
                <a:gd name="connsiteY15" fmla="*/ 0 h 553966"/>
                <a:gd name="connsiteX16" fmla="*/ 303775 w 607639"/>
                <a:gd name="connsiteY16" fmla="*/ 4999 h 553966"/>
                <a:gd name="connsiteX17" fmla="*/ 431854 w 607639"/>
                <a:gd name="connsiteY17" fmla="*/ 118668 h 553966"/>
                <a:gd name="connsiteX18" fmla="*/ 508576 w 607639"/>
                <a:gd name="connsiteY18" fmla="*/ 118668 h 553966"/>
                <a:gd name="connsiteX19" fmla="*/ 567943 w 607639"/>
                <a:gd name="connsiteY19" fmla="*/ 178035 h 553966"/>
                <a:gd name="connsiteX20" fmla="*/ 567943 w 607639"/>
                <a:gd name="connsiteY20" fmla="*/ 241045 h 553966"/>
                <a:gd name="connsiteX21" fmla="*/ 607639 w 607639"/>
                <a:gd name="connsiteY21" fmla="*/ 296768 h 553966"/>
                <a:gd name="connsiteX22" fmla="*/ 607639 w 607639"/>
                <a:gd name="connsiteY22" fmla="*/ 375865 h 553966"/>
                <a:gd name="connsiteX23" fmla="*/ 567943 w 607639"/>
                <a:gd name="connsiteY23" fmla="*/ 431588 h 553966"/>
                <a:gd name="connsiteX24" fmla="*/ 567943 w 607639"/>
                <a:gd name="connsiteY24" fmla="*/ 494599 h 553966"/>
                <a:gd name="connsiteX25" fmla="*/ 508576 w 607639"/>
                <a:gd name="connsiteY25" fmla="*/ 553966 h 553966"/>
                <a:gd name="connsiteX26" fmla="*/ 99063 w 607639"/>
                <a:gd name="connsiteY26" fmla="*/ 553966 h 553966"/>
                <a:gd name="connsiteX27" fmla="*/ 0 w 607639"/>
                <a:gd name="connsiteY27" fmla="*/ 455051 h 553966"/>
                <a:gd name="connsiteX28" fmla="*/ 0 w 607639"/>
                <a:gd name="connsiteY28" fmla="*/ 217583 h 553966"/>
                <a:gd name="connsiteX29" fmla="*/ 99063 w 607639"/>
                <a:gd name="connsiteY29" fmla="*/ 118668 h 553966"/>
                <a:gd name="connsiteX30" fmla="*/ 149351 w 607639"/>
                <a:gd name="connsiteY30" fmla="*/ 118668 h 553966"/>
                <a:gd name="connsiteX31" fmla="*/ 277429 w 607639"/>
                <a:gd name="connsiteY31" fmla="*/ 4999 h 553966"/>
                <a:gd name="connsiteX32" fmla="*/ 290569 w 607639"/>
                <a:gd name="connsiteY32" fmla="*/ 0 h 55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7639" h="553966">
                  <a:moveTo>
                    <a:pt x="468907" y="316584"/>
                  </a:moveTo>
                  <a:cubicBezTo>
                    <a:pt x="479858" y="316584"/>
                    <a:pt x="488736" y="325446"/>
                    <a:pt x="488736" y="336378"/>
                  </a:cubicBezTo>
                  <a:cubicBezTo>
                    <a:pt x="488736" y="347310"/>
                    <a:pt x="479858" y="356172"/>
                    <a:pt x="468907" y="356172"/>
                  </a:cubicBezTo>
                  <a:cubicBezTo>
                    <a:pt x="457956" y="356172"/>
                    <a:pt x="449078" y="347310"/>
                    <a:pt x="449078" y="336378"/>
                  </a:cubicBezTo>
                  <a:cubicBezTo>
                    <a:pt x="449078" y="325446"/>
                    <a:pt x="457956" y="316584"/>
                    <a:pt x="468907" y="316584"/>
                  </a:cubicBezTo>
                  <a:close/>
                  <a:moveTo>
                    <a:pt x="468880" y="276950"/>
                  </a:moveTo>
                  <a:cubicBezTo>
                    <a:pt x="436126" y="276950"/>
                    <a:pt x="409513" y="303612"/>
                    <a:pt x="409513" y="336317"/>
                  </a:cubicBezTo>
                  <a:cubicBezTo>
                    <a:pt x="409513" y="369022"/>
                    <a:pt x="436126" y="395684"/>
                    <a:pt x="468880" y="395684"/>
                  </a:cubicBezTo>
                  <a:lnTo>
                    <a:pt x="548184" y="395684"/>
                  </a:lnTo>
                  <a:cubicBezTo>
                    <a:pt x="559131" y="395684"/>
                    <a:pt x="567943" y="386797"/>
                    <a:pt x="567943" y="375865"/>
                  </a:cubicBezTo>
                  <a:lnTo>
                    <a:pt x="567943" y="296768"/>
                  </a:lnTo>
                  <a:cubicBezTo>
                    <a:pt x="567943" y="285837"/>
                    <a:pt x="559131" y="276950"/>
                    <a:pt x="548184" y="276950"/>
                  </a:cubicBezTo>
                  <a:close/>
                  <a:moveTo>
                    <a:pt x="290602" y="46236"/>
                  </a:moveTo>
                  <a:lnTo>
                    <a:pt x="208984" y="118668"/>
                  </a:lnTo>
                  <a:lnTo>
                    <a:pt x="372220" y="118668"/>
                  </a:lnTo>
                  <a:close/>
                  <a:moveTo>
                    <a:pt x="290569" y="0"/>
                  </a:moveTo>
                  <a:cubicBezTo>
                    <a:pt x="295275" y="0"/>
                    <a:pt x="299993" y="1667"/>
                    <a:pt x="303775" y="4999"/>
                  </a:cubicBezTo>
                  <a:lnTo>
                    <a:pt x="431854" y="118668"/>
                  </a:lnTo>
                  <a:lnTo>
                    <a:pt x="508576" y="118668"/>
                  </a:lnTo>
                  <a:cubicBezTo>
                    <a:pt x="541330" y="118668"/>
                    <a:pt x="567943" y="145329"/>
                    <a:pt x="567943" y="178035"/>
                  </a:cubicBezTo>
                  <a:lnTo>
                    <a:pt x="567943" y="241045"/>
                  </a:lnTo>
                  <a:cubicBezTo>
                    <a:pt x="590995" y="249222"/>
                    <a:pt x="607639" y="270995"/>
                    <a:pt x="607639" y="296768"/>
                  </a:cubicBezTo>
                  <a:lnTo>
                    <a:pt x="607639" y="375865"/>
                  </a:lnTo>
                  <a:cubicBezTo>
                    <a:pt x="607639" y="401638"/>
                    <a:pt x="590995" y="423412"/>
                    <a:pt x="567943" y="431588"/>
                  </a:cubicBezTo>
                  <a:lnTo>
                    <a:pt x="567943" y="494599"/>
                  </a:lnTo>
                  <a:cubicBezTo>
                    <a:pt x="567943" y="527304"/>
                    <a:pt x="541330" y="553966"/>
                    <a:pt x="508576" y="553966"/>
                  </a:cubicBezTo>
                  <a:lnTo>
                    <a:pt x="99063" y="553966"/>
                  </a:lnTo>
                  <a:cubicBezTo>
                    <a:pt x="44414" y="553966"/>
                    <a:pt x="0" y="509619"/>
                    <a:pt x="0" y="455051"/>
                  </a:cubicBezTo>
                  <a:lnTo>
                    <a:pt x="0" y="217583"/>
                  </a:lnTo>
                  <a:cubicBezTo>
                    <a:pt x="0" y="163104"/>
                    <a:pt x="44414" y="118668"/>
                    <a:pt x="99063" y="118668"/>
                  </a:cubicBezTo>
                  <a:lnTo>
                    <a:pt x="149351" y="118668"/>
                  </a:lnTo>
                  <a:lnTo>
                    <a:pt x="277429" y="4999"/>
                  </a:lnTo>
                  <a:cubicBezTo>
                    <a:pt x="281168" y="1667"/>
                    <a:pt x="285863" y="0"/>
                    <a:pt x="2905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1" name="íšlïďé">
              <a:extLst>
                <a:ext uri="{FF2B5EF4-FFF2-40B4-BE49-F238E27FC236}">
                  <a16:creationId xmlns:a16="http://schemas.microsoft.com/office/drawing/2014/main" id="{4130DDFE-CC52-4B21-A41A-5DD1FDD4D28F}"/>
                </a:ext>
              </a:extLst>
            </p:cNvPr>
            <p:cNvSpPr/>
            <p:nvPr/>
          </p:nvSpPr>
          <p:spPr>
            <a:xfrm>
              <a:off x="7736321"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92" name="iṥlíḋé">
              <a:extLst>
                <a:ext uri="{FF2B5EF4-FFF2-40B4-BE49-F238E27FC236}">
                  <a16:creationId xmlns:a16="http://schemas.microsoft.com/office/drawing/2014/main" id="{44321378-884C-43D8-883B-9D013D59B638}"/>
                </a:ext>
              </a:extLst>
            </p:cNvPr>
            <p:cNvSpPr/>
            <p:nvPr/>
          </p:nvSpPr>
          <p:spPr>
            <a:xfrm>
              <a:off x="7815439" y="5096358"/>
              <a:ext cx="793325" cy="719917"/>
            </a:xfrm>
            <a:custGeom>
              <a:avLst/>
              <a:gdLst>
                <a:gd name="T0" fmla="*/ 2902 w 12516"/>
                <a:gd name="T1" fmla="*/ 6468 h 11378"/>
                <a:gd name="T2" fmla="*/ 2845 w 12516"/>
                <a:gd name="T3" fmla="*/ 6825 h 11378"/>
                <a:gd name="T4" fmla="*/ 2845 w 12516"/>
                <a:gd name="T5" fmla="*/ 7962 h 11378"/>
                <a:gd name="T6" fmla="*/ 3982 w 12516"/>
                <a:gd name="T7" fmla="*/ 9100 h 11378"/>
                <a:gd name="T8" fmla="*/ 5120 w 12516"/>
                <a:gd name="T9" fmla="*/ 9100 h 11378"/>
                <a:gd name="T10" fmla="*/ 6258 w 12516"/>
                <a:gd name="T11" fmla="*/ 7962 h 11378"/>
                <a:gd name="T12" fmla="*/ 6258 w 12516"/>
                <a:gd name="T13" fmla="*/ 6825 h 11378"/>
                <a:gd name="T14" fmla="*/ 6201 w 12516"/>
                <a:gd name="T15" fmla="*/ 6468 h 11378"/>
                <a:gd name="T16" fmla="*/ 9102 w 12516"/>
                <a:gd name="T17" fmla="*/ 9385 h 11378"/>
                <a:gd name="T18" fmla="*/ 9102 w 12516"/>
                <a:gd name="T19" fmla="*/ 10240 h 11378"/>
                <a:gd name="T20" fmla="*/ 7965 w 12516"/>
                <a:gd name="T21" fmla="*/ 11378 h 11378"/>
                <a:gd name="T22" fmla="*/ 1138 w 12516"/>
                <a:gd name="T23" fmla="*/ 11378 h 11378"/>
                <a:gd name="T24" fmla="*/ 0 w 12516"/>
                <a:gd name="T25" fmla="*/ 10240 h 11378"/>
                <a:gd name="T26" fmla="*/ 0 w 12516"/>
                <a:gd name="T27" fmla="*/ 9385 h 11378"/>
                <a:gd name="T28" fmla="*/ 2902 w 12516"/>
                <a:gd name="T29" fmla="*/ 6468 h 11378"/>
                <a:gd name="T30" fmla="*/ 10653 w 12516"/>
                <a:gd name="T31" fmla="*/ 10250 h 11378"/>
                <a:gd name="T32" fmla="*/ 10809 w 12516"/>
                <a:gd name="T33" fmla="*/ 9674 h 11378"/>
                <a:gd name="T34" fmla="*/ 10809 w 12516"/>
                <a:gd name="T35" fmla="*/ 8818 h 11378"/>
                <a:gd name="T36" fmla="*/ 8031 w 12516"/>
                <a:gd name="T37" fmla="*/ 5985 h 11378"/>
                <a:gd name="T38" fmla="*/ 9102 w 12516"/>
                <a:gd name="T39" fmla="*/ 3413 h 11378"/>
                <a:gd name="T40" fmla="*/ 8687 w 12516"/>
                <a:gd name="T41" fmla="*/ 1712 h 11378"/>
                <a:gd name="T42" fmla="*/ 10809 w 12516"/>
                <a:gd name="T43" fmla="*/ 4267 h 11378"/>
                <a:gd name="T44" fmla="*/ 9804 w 12516"/>
                <a:gd name="T45" fmla="*/ 6391 h 11378"/>
                <a:gd name="T46" fmla="*/ 12516 w 12516"/>
                <a:gd name="T47" fmla="*/ 8818 h 11378"/>
                <a:gd name="T48" fmla="*/ 12516 w 12516"/>
                <a:gd name="T49" fmla="*/ 9681 h 11378"/>
                <a:gd name="T50" fmla="*/ 11947 w 12516"/>
                <a:gd name="T51" fmla="*/ 10250 h 11378"/>
                <a:gd name="T52" fmla="*/ 10653 w 12516"/>
                <a:gd name="T53" fmla="*/ 10250 h 11378"/>
                <a:gd name="T54" fmla="*/ 4551 w 12516"/>
                <a:gd name="T55" fmla="*/ 6825 h 11378"/>
                <a:gd name="T56" fmla="*/ 5120 w 12516"/>
                <a:gd name="T57" fmla="*/ 7394 h 11378"/>
                <a:gd name="T58" fmla="*/ 5120 w 12516"/>
                <a:gd name="T59" fmla="*/ 7963 h 11378"/>
                <a:gd name="T60" fmla="*/ 4551 w 12516"/>
                <a:gd name="T61" fmla="*/ 8532 h 11378"/>
                <a:gd name="T62" fmla="*/ 3982 w 12516"/>
                <a:gd name="T63" fmla="*/ 7963 h 11378"/>
                <a:gd name="T64" fmla="*/ 3982 w 12516"/>
                <a:gd name="T65" fmla="*/ 7394 h 11378"/>
                <a:gd name="T66" fmla="*/ 4551 w 12516"/>
                <a:gd name="T67" fmla="*/ 6825 h 11378"/>
                <a:gd name="T68" fmla="*/ 4551 w 12516"/>
                <a:gd name="T69" fmla="*/ 6256 h 11378"/>
                <a:gd name="T70" fmla="*/ 1707 w 12516"/>
                <a:gd name="T71" fmla="*/ 3128 h 11378"/>
                <a:gd name="T72" fmla="*/ 4551 w 12516"/>
                <a:gd name="T73" fmla="*/ 0 h 11378"/>
                <a:gd name="T74" fmla="*/ 7396 w 12516"/>
                <a:gd name="T75" fmla="*/ 3128 h 11378"/>
                <a:gd name="T76" fmla="*/ 4551 w 12516"/>
                <a:gd name="T77" fmla="*/ 6256 h 1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516" h="11378">
                  <a:moveTo>
                    <a:pt x="2902" y="6468"/>
                  </a:moveTo>
                  <a:cubicBezTo>
                    <a:pt x="2865" y="6580"/>
                    <a:pt x="2845" y="6700"/>
                    <a:pt x="2845" y="6825"/>
                  </a:cubicBezTo>
                  <a:lnTo>
                    <a:pt x="2845" y="7962"/>
                  </a:lnTo>
                  <a:cubicBezTo>
                    <a:pt x="2845" y="8591"/>
                    <a:pt x="3354" y="9100"/>
                    <a:pt x="3982" y="9100"/>
                  </a:cubicBezTo>
                  <a:lnTo>
                    <a:pt x="5120" y="9100"/>
                  </a:lnTo>
                  <a:cubicBezTo>
                    <a:pt x="5749" y="9100"/>
                    <a:pt x="6258" y="8591"/>
                    <a:pt x="6258" y="7962"/>
                  </a:cubicBezTo>
                  <a:lnTo>
                    <a:pt x="6258" y="6825"/>
                  </a:lnTo>
                  <a:cubicBezTo>
                    <a:pt x="6258" y="6700"/>
                    <a:pt x="6238" y="6580"/>
                    <a:pt x="6201" y="6468"/>
                  </a:cubicBezTo>
                  <a:cubicBezTo>
                    <a:pt x="7899" y="6922"/>
                    <a:pt x="9102" y="8057"/>
                    <a:pt x="9102" y="9385"/>
                  </a:cubicBezTo>
                  <a:lnTo>
                    <a:pt x="9102" y="10240"/>
                  </a:lnTo>
                  <a:cubicBezTo>
                    <a:pt x="9102" y="10868"/>
                    <a:pt x="8593" y="11378"/>
                    <a:pt x="7965" y="11378"/>
                  </a:cubicBezTo>
                  <a:lnTo>
                    <a:pt x="1138" y="11378"/>
                  </a:lnTo>
                  <a:cubicBezTo>
                    <a:pt x="510" y="11378"/>
                    <a:pt x="0" y="10868"/>
                    <a:pt x="0" y="10240"/>
                  </a:cubicBezTo>
                  <a:lnTo>
                    <a:pt x="0" y="9385"/>
                  </a:lnTo>
                  <a:cubicBezTo>
                    <a:pt x="0" y="8057"/>
                    <a:pt x="1204" y="6922"/>
                    <a:pt x="2902" y="6468"/>
                  </a:cubicBezTo>
                  <a:close/>
                  <a:moveTo>
                    <a:pt x="10653" y="10250"/>
                  </a:moveTo>
                  <a:cubicBezTo>
                    <a:pt x="10756" y="10075"/>
                    <a:pt x="10810" y="9876"/>
                    <a:pt x="10809" y="9674"/>
                  </a:cubicBezTo>
                  <a:lnTo>
                    <a:pt x="10809" y="8818"/>
                  </a:lnTo>
                  <a:cubicBezTo>
                    <a:pt x="10809" y="7566"/>
                    <a:pt x="9672" y="6485"/>
                    <a:pt x="8031" y="5985"/>
                  </a:cubicBezTo>
                  <a:cubicBezTo>
                    <a:pt x="8688" y="5360"/>
                    <a:pt x="9102" y="4440"/>
                    <a:pt x="9102" y="3413"/>
                  </a:cubicBezTo>
                  <a:cubicBezTo>
                    <a:pt x="9102" y="2794"/>
                    <a:pt x="8951" y="2213"/>
                    <a:pt x="8687" y="1712"/>
                  </a:cubicBezTo>
                  <a:cubicBezTo>
                    <a:pt x="9872" y="1801"/>
                    <a:pt x="10809" y="2911"/>
                    <a:pt x="10809" y="4267"/>
                  </a:cubicBezTo>
                  <a:cubicBezTo>
                    <a:pt x="10809" y="5151"/>
                    <a:pt x="10411" y="5931"/>
                    <a:pt x="9804" y="6391"/>
                  </a:cubicBezTo>
                  <a:cubicBezTo>
                    <a:pt x="11380" y="6732"/>
                    <a:pt x="12516" y="7690"/>
                    <a:pt x="12516" y="8818"/>
                  </a:cubicBezTo>
                  <a:lnTo>
                    <a:pt x="12516" y="9681"/>
                  </a:lnTo>
                  <a:cubicBezTo>
                    <a:pt x="12516" y="9995"/>
                    <a:pt x="12261" y="10250"/>
                    <a:pt x="11947" y="10250"/>
                  </a:cubicBezTo>
                  <a:lnTo>
                    <a:pt x="10653" y="10250"/>
                  </a:lnTo>
                  <a:close/>
                  <a:moveTo>
                    <a:pt x="4551" y="6825"/>
                  </a:moveTo>
                  <a:cubicBezTo>
                    <a:pt x="4866" y="6825"/>
                    <a:pt x="5120" y="7080"/>
                    <a:pt x="5120" y="7394"/>
                  </a:cubicBezTo>
                  <a:lnTo>
                    <a:pt x="5120" y="7963"/>
                  </a:lnTo>
                  <a:cubicBezTo>
                    <a:pt x="5120" y="8277"/>
                    <a:pt x="4866" y="8532"/>
                    <a:pt x="4551" y="8532"/>
                  </a:cubicBezTo>
                  <a:cubicBezTo>
                    <a:pt x="4237" y="8532"/>
                    <a:pt x="3982" y="8277"/>
                    <a:pt x="3982" y="7963"/>
                  </a:cubicBezTo>
                  <a:lnTo>
                    <a:pt x="3982" y="7394"/>
                  </a:lnTo>
                  <a:cubicBezTo>
                    <a:pt x="3982" y="7080"/>
                    <a:pt x="4237" y="6825"/>
                    <a:pt x="4551" y="6825"/>
                  </a:cubicBezTo>
                  <a:close/>
                  <a:moveTo>
                    <a:pt x="4551" y="6256"/>
                  </a:moveTo>
                  <a:cubicBezTo>
                    <a:pt x="2981" y="6256"/>
                    <a:pt x="1707" y="4856"/>
                    <a:pt x="1707" y="3128"/>
                  </a:cubicBezTo>
                  <a:cubicBezTo>
                    <a:pt x="1707" y="1401"/>
                    <a:pt x="2981" y="0"/>
                    <a:pt x="4551" y="0"/>
                  </a:cubicBezTo>
                  <a:cubicBezTo>
                    <a:pt x="6122" y="0"/>
                    <a:pt x="7396" y="1401"/>
                    <a:pt x="7396" y="3128"/>
                  </a:cubicBezTo>
                  <a:cubicBezTo>
                    <a:pt x="7396" y="4856"/>
                    <a:pt x="6122" y="6256"/>
                    <a:pt x="4551" y="625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6" name="ïśļîḑé">
              <a:extLst>
                <a:ext uri="{FF2B5EF4-FFF2-40B4-BE49-F238E27FC236}">
                  <a16:creationId xmlns:a16="http://schemas.microsoft.com/office/drawing/2014/main" id="{C8680093-CF5A-428D-B9C9-68AB600C8FBA}"/>
                </a:ext>
              </a:extLst>
            </p:cNvPr>
            <p:cNvSpPr/>
            <p:nvPr/>
          </p:nvSpPr>
          <p:spPr>
            <a:xfrm>
              <a:off x="3378399" y="4981401"/>
              <a:ext cx="951563" cy="949832"/>
            </a:xfrm>
            <a:prstGeom prst="plaqu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7" name="îs1iḓê">
              <a:extLst>
                <a:ext uri="{FF2B5EF4-FFF2-40B4-BE49-F238E27FC236}">
                  <a16:creationId xmlns:a16="http://schemas.microsoft.com/office/drawing/2014/main" id="{FA3C8720-EAC0-434E-A2DC-CA0CF09A6243}"/>
                </a:ext>
              </a:extLst>
            </p:cNvPr>
            <p:cNvSpPr/>
            <p:nvPr/>
          </p:nvSpPr>
          <p:spPr>
            <a:xfrm>
              <a:off x="3522235" y="5060376"/>
              <a:ext cx="663889" cy="791882"/>
            </a:xfrm>
            <a:custGeom>
              <a:avLst/>
              <a:gdLst>
                <a:gd name="T0" fmla="*/ 282 w 427"/>
                <a:gd name="T1" fmla="*/ 126 h 511"/>
                <a:gd name="T2" fmla="*/ 332 w 427"/>
                <a:gd name="T3" fmla="*/ 126 h 511"/>
                <a:gd name="T4" fmla="*/ 331 w 427"/>
                <a:gd name="T5" fmla="*/ 96 h 511"/>
                <a:gd name="T6" fmla="*/ 289 w 427"/>
                <a:gd name="T7" fmla="*/ 96 h 511"/>
                <a:gd name="T8" fmla="*/ 329 w 427"/>
                <a:gd name="T9" fmla="*/ 13 h 511"/>
                <a:gd name="T10" fmla="*/ 283 w 427"/>
                <a:gd name="T11" fmla="*/ 9 h 511"/>
                <a:gd name="T12" fmla="*/ 244 w 427"/>
                <a:gd name="T13" fmla="*/ 40 h 511"/>
                <a:gd name="T14" fmla="*/ 257 w 427"/>
                <a:gd name="T15" fmla="*/ 5 h 511"/>
                <a:gd name="T16" fmla="*/ 211 w 427"/>
                <a:gd name="T17" fmla="*/ 0 h 511"/>
                <a:gd name="T18" fmla="*/ 195 w 427"/>
                <a:gd name="T19" fmla="*/ 43 h 511"/>
                <a:gd name="T20" fmla="*/ 170 w 427"/>
                <a:gd name="T21" fmla="*/ 10 h 511"/>
                <a:gd name="T22" fmla="*/ 102 w 427"/>
                <a:gd name="T23" fmla="*/ 7 h 511"/>
                <a:gd name="T24" fmla="*/ 147 w 427"/>
                <a:gd name="T25" fmla="*/ 96 h 511"/>
                <a:gd name="T26" fmla="*/ 106 w 427"/>
                <a:gd name="T27" fmla="*/ 94 h 511"/>
                <a:gd name="T28" fmla="*/ 106 w 427"/>
                <a:gd name="T29" fmla="*/ 126 h 511"/>
                <a:gd name="T30" fmla="*/ 146 w 427"/>
                <a:gd name="T31" fmla="*/ 126 h 511"/>
                <a:gd name="T32" fmla="*/ 0 w 427"/>
                <a:gd name="T33" fmla="*/ 375 h 511"/>
                <a:gd name="T34" fmla="*/ 214 w 427"/>
                <a:gd name="T35" fmla="*/ 511 h 511"/>
                <a:gd name="T36" fmla="*/ 427 w 427"/>
                <a:gd name="T37" fmla="*/ 375 h 511"/>
                <a:gd name="T38" fmla="*/ 282 w 427"/>
                <a:gd name="T39" fmla="*/ 126 h 511"/>
                <a:gd name="T40" fmla="*/ 232 w 427"/>
                <a:gd name="T41" fmla="*/ 417 h 511"/>
                <a:gd name="T42" fmla="*/ 232 w 427"/>
                <a:gd name="T43" fmla="*/ 447 h 511"/>
                <a:gd name="T44" fmla="*/ 202 w 427"/>
                <a:gd name="T45" fmla="*/ 447 h 511"/>
                <a:gd name="T46" fmla="*/ 202 w 427"/>
                <a:gd name="T47" fmla="*/ 419 h 511"/>
                <a:gd name="T48" fmla="*/ 152 w 427"/>
                <a:gd name="T49" fmla="*/ 406 h 511"/>
                <a:gd name="T50" fmla="*/ 161 w 427"/>
                <a:gd name="T51" fmla="*/ 371 h 511"/>
                <a:gd name="T52" fmla="*/ 210 w 427"/>
                <a:gd name="T53" fmla="*/ 384 h 511"/>
                <a:gd name="T54" fmla="*/ 239 w 427"/>
                <a:gd name="T55" fmla="*/ 366 h 511"/>
                <a:gd name="T56" fmla="*/ 207 w 427"/>
                <a:gd name="T57" fmla="*/ 340 h 511"/>
                <a:gd name="T58" fmla="*/ 154 w 427"/>
                <a:gd name="T59" fmla="*/ 286 h 511"/>
                <a:gd name="T60" fmla="*/ 204 w 427"/>
                <a:gd name="T61" fmla="*/ 233 h 511"/>
                <a:gd name="T62" fmla="*/ 204 w 427"/>
                <a:gd name="T63" fmla="*/ 205 h 511"/>
                <a:gd name="T64" fmla="*/ 233 w 427"/>
                <a:gd name="T65" fmla="*/ 205 h 511"/>
                <a:gd name="T66" fmla="*/ 233 w 427"/>
                <a:gd name="T67" fmla="*/ 231 h 511"/>
                <a:gd name="T68" fmla="*/ 276 w 427"/>
                <a:gd name="T69" fmla="*/ 241 h 511"/>
                <a:gd name="T70" fmla="*/ 267 w 427"/>
                <a:gd name="T71" fmla="*/ 274 h 511"/>
                <a:gd name="T72" fmla="*/ 225 w 427"/>
                <a:gd name="T73" fmla="*/ 264 h 511"/>
                <a:gd name="T74" fmla="*/ 199 w 427"/>
                <a:gd name="T75" fmla="*/ 281 h 511"/>
                <a:gd name="T76" fmla="*/ 235 w 427"/>
                <a:gd name="T77" fmla="*/ 306 h 511"/>
                <a:gd name="T78" fmla="*/ 284 w 427"/>
                <a:gd name="T79" fmla="*/ 362 h 511"/>
                <a:gd name="T80" fmla="*/ 232 w 427"/>
                <a:gd name="T81" fmla="*/ 41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7" h="511">
                  <a:moveTo>
                    <a:pt x="282" y="126"/>
                  </a:moveTo>
                  <a:lnTo>
                    <a:pt x="332" y="126"/>
                  </a:lnTo>
                  <a:lnTo>
                    <a:pt x="331" y="96"/>
                  </a:lnTo>
                  <a:lnTo>
                    <a:pt x="289" y="96"/>
                  </a:lnTo>
                  <a:lnTo>
                    <a:pt x="329" y="13"/>
                  </a:lnTo>
                  <a:lnTo>
                    <a:pt x="283" y="9"/>
                  </a:lnTo>
                  <a:lnTo>
                    <a:pt x="244" y="40"/>
                  </a:lnTo>
                  <a:lnTo>
                    <a:pt x="257" y="5"/>
                  </a:lnTo>
                  <a:lnTo>
                    <a:pt x="211" y="0"/>
                  </a:lnTo>
                  <a:lnTo>
                    <a:pt x="195" y="43"/>
                  </a:lnTo>
                  <a:lnTo>
                    <a:pt x="170" y="10"/>
                  </a:lnTo>
                  <a:lnTo>
                    <a:pt x="102" y="7"/>
                  </a:lnTo>
                  <a:lnTo>
                    <a:pt x="147" y="96"/>
                  </a:lnTo>
                  <a:lnTo>
                    <a:pt x="106" y="94"/>
                  </a:lnTo>
                  <a:lnTo>
                    <a:pt x="106" y="126"/>
                  </a:lnTo>
                  <a:lnTo>
                    <a:pt x="146" y="126"/>
                  </a:lnTo>
                  <a:cubicBezTo>
                    <a:pt x="61" y="176"/>
                    <a:pt x="0" y="305"/>
                    <a:pt x="0" y="375"/>
                  </a:cubicBezTo>
                  <a:cubicBezTo>
                    <a:pt x="0" y="462"/>
                    <a:pt x="96" y="511"/>
                    <a:pt x="214" y="511"/>
                  </a:cubicBezTo>
                  <a:cubicBezTo>
                    <a:pt x="332" y="511"/>
                    <a:pt x="427" y="462"/>
                    <a:pt x="427" y="375"/>
                  </a:cubicBezTo>
                  <a:cubicBezTo>
                    <a:pt x="427" y="305"/>
                    <a:pt x="366" y="176"/>
                    <a:pt x="282" y="126"/>
                  </a:cubicBezTo>
                  <a:close/>
                  <a:moveTo>
                    <a:pt x="232" y="417"/>
                  </a:moveTo>
                  <a:lnTo>
                    <a:pt x="232" y="447"/>
                  </a:lnTo>
                  <a:lnTo>
                    <a:pt x="202" y="447"/>
                  </a:lnTo>
                  <a:lnTo>
                    <a:pt x="202" y="419"/>
                  </a:lnTo>
                  <a:cubicBezTo>
                    <a:pt x="183" y="418"/>
                    <a:pt x="163" y="413"/>
                    <a:pt x="152" y="406"/>
                  </a:cubicBezTo>
                  <a:lnTo>
                    <a:pt x="161" y="371"/>
                  </a:lnTo>
                  <a:cubicBezTo>
                    <a:pt x="173" y="378"/>
                    <a:pt x="191" y="384"/>
                    <a:pt x="210" y="384"/>
                  </a:cubicBezTo>
                  <a:cubicBezTo>
                    <a:pt x="227" y="384"/>
                    <a:pt x="239" y="378"/>
                    <a:pt x="239" y="366"/>
                  </a:cubicBezTo>
                  <a:cubicBezTo>
                    <a:pt x="239" y="355"/>
                    <a:pt x="229" y="347"/>
                    <a:pt x="207" y="340"/>
                  </a:cubicBezTo>
                  <a:cubicBezTo>
                    <a:pt x="175" y="329"/>
                    <a:pt x="154" y="315"/>
                    <a:pt x="154" y="286"/>
                  </a:cubicBezTo>
                  <a:cubicBezTo>
                    <a:pt x="154" y="260"/>
                    <a:pt x="172" y="239"/>
                    <a:pt x="204" y="233"/>
                  </a:cubicBezTo>
                  <a:lnTo>
                    <a:pt x="204" y="205"/>
                  </a:lnTo>
                  <a:lnTo>
                    <a:pt x="233" y="205"/>
                  </a:lnTo>
                  <a:lnTo>
                    <a:pt x="233" y="231"/>
                  </a:lnTo>
                  <a:cubicBezTo>
                    <a:pt x="253" y="232"/>
                    <a:pt x="266" y="236"/>
                    <a:pt x="276" y="241"/>
                  </a:cubicBezTo>
                  <a:lnTo>
                    <a:pt x="267" y="274"/>
                  </a:lnTo>
                  <a:cubicBezTo>
                    <a:pt x="260" y="271"/>
                    <a:pt x="246" y="264"/>
                    <a:pt x="225" y="264"/>
                  </a:cubicBezTo>
                  <a:cubicBezTo>
                    <a:pt x="205" y="264"/>
                    <a:pt x="199" y="272"/>
                    <a:pt x="199" y="281"/>
                  </a:cubicBezTo>
                  <a:cubicBezTo>
                    <a:pt x="199" y="291"/>
                    <a:pt x="210" y="297"/>
                    <a:pt x="235" y="306"/>
                  </a:cubicBezTo>
                  <a:cubicBezTo>
                    <a:pt x="270" y="319"/>
                    <a:pt x="284" y="335"/>
                    <a:pt x="284" y="362"/>
                  </a:cubicBezTo>
                  <a:cubicBezTo>
                    <a:pt x="284" y="388"/>
                    <a:pt x="266" y="411"/>
                    <a:pt x="232" y="4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89" name="îṥlíḓe">
              <a:extLst>
                <a:ext uri="{FF2B5EF4-FFF2-40B4-BE49-F238E27FC236}">
                  <a16:creationId xmlns:a16="http://schemas.microsoft.com/office/drawing/2014/main" id="{75C14C5F-222B-4B34-A51B-6E2FA5FB2EA9}"/>
                </a:ext>
              </a:extLst>
            </p:cNvPr>
            <p:cNvSpPr txBox="1"/>
            <p:nvPr/>
          </p:nvSpPr>
          <p:spPr bwMode="auto">
            <a:xfrm>
              <a:off x="2836054"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提高外幣滲透</a:t>
              </a:r>
              <a:endParaRPr lang="en-US" altLang="zh-CN" sz="2000" b="1" dirty="0"/>
            </a:p>
          </p:txBody>
        </p:sp>
        <p:sp>
          <p:nvSpPr>
            <p:cNvPr id="301" name="îṥlíḓe">
              <a:extLst>
                <a:ext uri="{FF2B5EF4-FFF2-40B4-BE49-F238E27FC236}">
                  <a16:creationId xmlns:a16="http://schemas.microsoft.com/office/drawing/2014/main" id="{A44384AE-F2EE-46A2-8D05-AE0DBE2CA3A9}"/>
                </a:ext>
              </a:extLst>
            </p:cNvPr>
            <p:cNvSpPr txBox="1"/>
            <p:nvPr/>
          </p:nvSpPr>
          <p:spPr bwMode="auto">
            <a:xfrm>
              <a:off x="5048512"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增加資金去化</a:t>
              </a:r>
              <a:endParaRPr lang="en-US" altLang="zh-CN" sz="2000" b="1" dirty="0"/>
            </a:p>
          </p:txBody>
        </p:sp>
        <p:sp>
          <p:nvSpPr>
            <p:cNvPr id="302" name="îṥlíḓe">
              <a:extLst>
                <a:ext uri="{FF2B5EF4-FFF2-40B4-BE49-F238E27FC236}">
                  <a16:creationId xmlns:a16="http://schemas.microsoft.com/office/drawing/2014/main" id="{C68662EF-EFF8-48F6-87E5-BF290AA2733B}"/>
                </a:ext>
              </a:extLst>
            </p:cNvPr>
            <p:cNvSpPr txBox="1"/>
            <p:nvPr/>
          </p:nvSpPr>
          <p:spPr bwMode="auto">
            <a:xfrm>
              <a:off x="7193976" y="6032701"/>
              <a:ext cx="2036250" cy="51074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1" hangingPunct="1">
                <a:lnSpc>
                  <a:spcPct val="100000"/>
                </a:lnSpc>
                <a:spcBef>
                  <a:spcPct val="0"/>
                </a:spcBef>
              </a:pPr>
              <a:r>
                <a:rPr lang="zh-TW" altLang="en-US" sz="2000" b="1" dirty="0"/>
                <a:t>培養定時定額客群</a:t>
              </a:r>
              <a:endParaRPr lang="en-US" altLang="zh-CN" sz="2000" b="1" dirty="0"/>
            </a:p>
          </p:txBody>
        </p:sp>
      </p:grpSp>
    </p:spTree>
    <p:custDataLst>
      <p:tags r:id="rId1"/>
    </p:custDataLst>
    <p:extLst>
      <p:ext uri="{BB962C8B-B14F-4D97-AF65-F5344CB8AC3E}">
        <p14:creationId xmlns:p14="http://schemas.microsoft.com/office/powerpoint/2010/main" val="1179802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33" name="圖形 32">
            <a:extLst>
              <a:ext uri="{FF2B5EF4-FFF2-40B4-BE49-F238E27FC236}">
                <a16:creationId xmlns:a16="http://schemas.microsoft.com/office/drawing/2014/main" id="{DF7CE316-21B0-429A-B59D-13E3B8DBC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34" name="圖形 17">
            <a:extLst>
              <a:ext uri="{FF2B5EF4-FFF2-40B4-BE49-F238E27FC236}">
                <a16:creationId xmlns:a16="http://schemas.microsoft.com/office/drawing/2014/main" id="{EA1EC645-B8F2-4671-AA0F-CB725A945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9945" y="2459172"/>
            <a:ext cx="5810250" cy="5810250"/>
          </a:xfrm>
          <a:prstGeom prst="rect">
            <a:avLst/>
          </a:prstGeom>
        </p:spPr>
      </p:pic>
      <p:sp>
        <p:nvSpPr>
          <p:cNvPr id="28" name="文字方塊 27">
            <a:extLst>
              <a:ext uri="{FF2B5EF4-FFF2-40B4-BE49-F238E27FC236}">
                <a16:creationId xmlns:a16="http://schemas.microsoft.com/office/drawing/2014/main" id="{C4EAE3F4-8DCF-4B62-AB6F-80956D745421}"/>
              </a:ext>
            </a:extLst>
          </p:cNvPr>
          <p:cNvSpPr txBox="1"/>
          <p:nvPr/>
        </p:nvSpPr>
        <p:spPr>
          <a:xfrm>
            <a:off x="1380023" y="1367052"/>
            <a:ext cx="2423872" cy="400110"/>
          </a:xfrm>
          <a:prstGeom prst="rect">
            <a:avLst/>
          </a:prstGeom>
          <a:noFill/>
        </p:spPr>
        <p:txBody>
          <a:bodyPr wrap="square" rtlCol="0">
            <a:spAutoFit/>
          </a:bodyPr>
          <a:lstStyle/>
          <a:p>
            <a:r>
              <a:rPr lang="zh-TW" altLang="en-US" sz="2000" b="1" dirty="0">
                <a:solidFill>
                  <a:srgbClr val="17171D"/>
                </a:solidFill>
                <a:latin typeface="微軟正黑體" panose="020B0604030504040204" pitchFamily="34" charset="-120"/>
                <a:ea typeface="微軟正黑體" panose="020B0604030504040204" pitchFamily="34" charset="-120"/>
              </a:rPr>
              <a:t>納入證券記號</a:t>
            </a:r>
          </a:p>
        </p:txBody>
      </p:sp>
      <p:sp>
        <p:nvSpPr>
          <p:cNvPr id="29" name="文字方塊 28">
            <a:extLst>
              <a:ext uri="{FF2B5EF4-FFF2-40B4-BE49-F238E27FC236}">
                <a16:creationId xmlns:a16="http://schemas.microsoft.com/office/drawing/2014/main" id="{85AF058F-C91D-415D-82F9-EB58E2B81E62}"/>
              </a:ext>
            </a:extLst>
          </p:cNvPr>
          <p:cNvSpPr txBox="1"/>
          <p:nvPr/>
        </p:nvSpPr>
        <p:spPr>
          <a:xfrm>
            <a:off x="284178" y="1368219"/>
            <a:ext cx="1359388" cy="400110"/>
          </a:xfrm>
          <a:prstGeom prst="rect">
            <a:avLst/>
          </a:prstGeom>
          <a:noFill/>
        </p:spPr>
        <p:txBody>
          <a:bodyPr wrap="square" rtlCol="0">
            <a:spAutoFit/>
          </a:bodyPr>
          <a:lstStyle/>
          <a:p>
            <a:r>
              <a:rPr lang="en-US" altLang="zh-TW" sz="2000" b="1" dirty="0">
                <a:solidFill>
                  <a:srgbClr val="17171D"/>
                </a:solidFill>
                <a:latin typeface="微軟正黑體" panose="020B0604030504040204" pitchFamily="34" charset="-120"/>
                <a:ea typeface="微軟正黑體" panose="020B0604030504040204" pitchFamily="34" charset="-120"/>
              </a:rPr>
              <a:t>Phase 1.</a:t>
            </a:r>
            <a:endParaRPr lang="zh-TW" altLang="en-US" sz="2000" b="1" dirty="0">
              <a:solidFill>
                <a:srgbClr val="17171D"/>
              </a:solidFill>
              <a:latin typeface="微軟正黑體" panose="020B0604030504040204" pitchFamily="34" charset="-120"/>
              <a:ea typeface="微軟正黑體" panose="020B0604030504040204" pitchFamily="34" charset="-120"/>
            </a:endParaRPr>
          </a:p>
        </p:txBody>
      </p:sp>
      <p:sp>
        <p:nvSpPr>
          <p:cNvPr id="30" name="文字方塊 29">
            <a:extLst>
              <a:ext uri="{FF2B5EF4-FFF2-40B4-BE49-F238E27FC236}">
                <a16:creationId xmlns:a16="http://schemas.microsoft.com/office/drawing/2014/main" id="{526DBA17-EAFC-49D5-BB28-E37737C1EDE6}"/>
              </a:ext>
            </a:extLst>
          </p:cNvPr>
          <p:cNvSpPr txBox="1"/>
          <p:nvPr/>
        </p:nvSpPr>
        <p:spPr>
          <a:xfrm>
            <a:off x="4258208" y="1367052"/>
            <a:ext cx="1745451" cy="400110"/>
          </a:xfrm>
          <a:prstGeom prst="rect">
            <a:avLst/>
          </a:prstGeom>
          <a:noFill/>
        </p:spPr>
        <p:txBody>
          <a:bodyPr wrap="square" rtlCol="0">
            <a:spAutoFit/>
          </a:bodyPr>
          <a:lstStyle/>
          <a:p>
            <a:r>
              <a:rPr lang="zh-TW" altLang="en-US" sz="2000" b="1" dirty="0">
                <a:solidFill>
                  <a:srgbClr val="17171D"/>
                </a:solidFill>
                <a:latin typeface="微軟正黑體" panose="020B0604030504040204" pitchFamily="34" charset="-120"/>
                <a:ea typeface="微軟正黑體" panose="020B0604030504040204" pitchFamily="34" charset="-120"/>
              </a:rPr>
              <a:t>納入證券資產</a:t>
            </a:r>
          </a:p>
        </p:txBody>
      </p:sp>
      <p:sp>
        <p:nvSpPr>
          <p:cNvPr id="31" name="文字方塊 30">
            <a:extLst>
              <a:ext uri="{FF2B5EF4-FFF2-40B4-BE49-F238E27FC236}">
                <a16:creationId xmlns:a16="http://schemas.microsoft.com/office/drawing/2014/main" id="{3F800C99-244C-417A-B530-2D98C46947E4}"/>
              </a:ext>
            </a:extLst>
          </p:cNvPr>
          <p:cNvSpPr txBox="1"/>
          <p:nvPr/>
        </p:nvSpPr>
        <p:spPr>
          <a:xfrm>
            <a:off x="3200545" y="1367131"/>
            <a:ext cx="1289972" cy="400110"/>
          </a:xfrm>
          <a:prstGeom prst="rect">
            <a:avLst/>
          </a:prstGeom>
          <a:noFill/>
        </p:spPr>
        <p:txBody>
          <a:bodyPr wrap="square" rtlCol="0">
            <a:spAutoFit/>
          </a:bodyPr>
          <a:lstStyle/>
          <a:p>
            <a:r>
              <a:rPr lang="en-US" altLang="zh-TW" sz="2000" b="1" dirty="0">
                <a:solidFill>
                  <a:srgbClr val="17171D"/>
                </a:solidFill>
                <a:latin typeface="微軟正黑體" panose="020B0604030504040204" pitchFamily="34" charset="-120"/>
                <a:ea typeface="微軟正黑體" panose="020B0604030504040204" pitchFamily="34" charset="-120"/>
              </a:rPr>
              <a:t>Phase 2.</a:t>
            </a:r>
            <a:endParaRPr lang="zh-TW" altLang="en-US" sz="2000" b="1" dirty="0">
              <a:solidFill>
                <a:srgbClr val="17171D"/>
              </a:solidFill>
              <a:latin typeface="微軟正黑體" panose="020B0604030504040204" pitchFamily="34" charset="-120"/>
              <a:ea typeface="微軟正黑體" panose="020B0604030504040204" pitchFamily="34" charset="-120"/>
            </a:endParaRPr>
          </a:p>
        </p:txBody>
      </p:sp>
      <p:sp>
        <p:nvSpPr>
          <p:cNvPr id="49" name="橢圓 48">
            <a:extLst>
              <a:ext uri="{FF2B5EF4-FFF2-40B4-BE49-F238E27FC236}">
                <a16:creationId xmlns:a16="http://schemas.microsoft.com/office/drawing/2014/main" id="{2A5C2375-1316-4ABB-9DFE-AC412FBC375E}"/>
              </a:ext>
            </a:extLst>
          </p:cNvPr>
          <p:cNvSpPr/>
          <p:nvPr/>
        </p:nvSpPr>
        <p:spPr>
          <a:xfrm>
            <a:off x="6215536" y="1427214"/>
            <a:ext cx="415771" cy="415771"/>
          </a:xfrm>
          <a:prstGeom prst="ellipse">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1</a:t>
            </a:r>
            <a:endParaRPr lang="zh-TW" altLang="en-US" sz="2400" dirty="0">
              <a:latin typeface="微軟正黑體" panose="020B0604030504040204" pitchFamily="34" charset="-120"/>
              <a:ea typeface="微軟正黑體" panose="020B0604030504040204" pitchFamily="34" charset="-120"/>
            </a:endParaRPr>
          </a:p>
        </p:txBody>
      </p:sp>
      <p:sp>
        <p:nvSpPr>
          <p:cNvPr id="50" name="文字方塊 49">
            <a:extLst>
              <a:ext uri="{FF2B5EF4-FFF2-40B4-BE49-F238E27FC236}">
                <a16:creationId xmlns:a16="http://schemas.microsoft.com/office/drawing/2014/main" id="{3DA677E3-95A9-4F54-BB73-CAA7D10BCE53}"/>
              </a:ext>
            </a:extLst>
          </p:cNvPr>
          <p:cNvSpPr txBox="1"/>
          <p:nvPr/>
        </p:nvSpPr>
        <p:spPr>
          <a:xfrm>
            <a:off x="6752634" y="1293728"/>
            <a:ext cx="5229182" cy="1132490"/>
          </a:xfrm>
          <a:prstGeom prst="rect">
            <a:avLst/>
          </a:prstGeom>
          <a:noFill/>
        </p:spPr>
        <p:txBody>
          <a:bodyPr wrap="square" rtlCol="0">
            <a:spAutoFit/>
          </a:bodyPr>
          <a:lstStyle/>
          <a:p>
            <a:pPr>
              <a:lnSpc>
                <a:spcPct val="150000"/>
              </a:lnSpc>
            </a:pPr>
            <a:r>
              <a:rPr lang="zh-TW" altLang="en-US" sz="2400" dirty="0">
                <a:solidFill>
                  <a:srgbClr val="17171D"/>
                </a:solidFill>
                <a:latin typeface="微軟正黑體" panose="020B0604030504040204" pitchFamily="34" charset="-120"/>
                <a:ea typeface="微軟正黑體" panose="020B0604030504040204" pitchFamily="34" charset="-120"/>
              </a:rPr>
              <a:t>將</a:t>
            </a:r>
            <a:r>
              <a:rPr lang="zh-TW" altLang="en-US" sz="2400" b="1" dirty="0">
                <a:solidFill>
                  <a:srgbClr val="17171D"/>
                </a:solidFill>
                <a:latin typeface="微軟正黑體" panose="020B0604030504040204" pitchFamily="34" charset="-120"/>
                <a:ea typeface="微軟正黑體" panose="020B0604030504040204" pitchFamily="34" charset="-120"/>
              </a:rPr>
              <a:t>證券記號</a:t>
            </a:r>
            <a:r>
              <a:rPr lang="zh-TW" altLang="en-US" sz="2400" dirty="0">
                <a:solidFill>
                  <a:srgbClr val="17171D"/>
                </a:solidFill>
                <a:latin typeface="微軟正黑體" panose="020B0604030504040204" pitchFamily="34" charset="-120"/>
                <a:ea typeface="微軟正黑體" panose="020B0604030504040204" pitchFamily="34" charset="-120"/>
              </a:rPr>
              <a:t>納入分級制度，找出潛在「金大戶」，提升金控資產滲透率</a:t>
            </a:r>
          </a:p>
        </p:txBody>
      </p:sp>
      <p:sp>
        <p:nvSpPr>
          <p:cNvPr id="51" name="橢圓 50">
            <a:extLst>
              <a:ext uri="{FF2B5EF4-FFF2-40B4-BE49-F238E27FC236}">
                <a16:creationId xmlns:a16="http://schemas.microsoft.com/office/drawing/2014/main" id="{2B188010-9E80-4937-9C5E-10ACDB711CF0}"/>
              </a:ext>
            </a:extLst>
          </p:cNvPr>
          <p:cNvSpPr/>
          <p:nvPr/>
        </p:nvSpPr>
        <p:spPr>
          <a:xfrm>
            <a:off x="6190010" y="2655647"/>
            <a:ext cx="415771" cy="415771"/>
          </a:xfrm>
          <a:prstGeom prst="ellipse">
            <a:avLst/>
          </a:prstGeom>
          <a:solidFill>
            <a:srgbClr val="D3A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微軟正黑體" panose="020B0604030504040204" pitchFamily="34" charset="-120"/>
                <a:ea typeface="微軟正黑體" panose="020B0604030504040204" pitchFamily="34" charset="-120"/>
              </a:rPr>
              <a:t>2</a:t>
            </a:r>
            <a:endParaRPr lang="zh-TW" altLang="en-US" sz="2400" dirty="0">
              <a:latin typeface="微軟正黑體" panose="020B0604030504040204" pitchFamily="34" charset="-120"/>
              <a:ea typeface="微軟正黑體" panose="020B0604030504040204" pitchFamily="34" charset="-120"/>
            </a:endParaRPr>
          </a:p>
        </p:txBody>
      </p:sp>
      <p:sp>
        <p:nvSpPr>
          <p:cNvPr id="52" name="文字方塊 51">
            <a:extLst>
              <a:ext uri="{FF2B5EF4-FFF2-40B4-BE49-F238E27FC236}">
                <a16:creationId xmlns:a16="http://schemas.microsoft.com/office/drawing/2014/main" id="{8B5204F8-34D0-4D96-B1C2-D1DBAC1779A6}"/>
              </a:ext>
            </a:extLst>
          </p:cNvPr>
          <p:cNvSpPr txBox="1"/>
          <p:nvPr/>
        </p:nvSpPr>
        <p:spPr>
          <a:xfrm>
            <a:off x="6703434" y="2508672"/>
            <a:ext cx="5229182" cy="1686487"/>
          </a:xfrm>
          <a:prstGeom prst="rect">
            <a:avLst/>
          </a:prstGeom>
          <a:noFill/>
        </p:spPr>
        <p:txBody>
          <a:bodyPr wrap="square" rtlCol="0">
            <a:spAutoFit/>
          </a:bodyPr>
          <a:lstStyle/>
          <a:p>
            <a:pPr>
              <a:lnSpc>
                <a:spcPct val="150000"/>
              </a:lnSpc>
            </a:pPr>
            <a:r>
              <a:rPr lang="zh-TW" altLang="en-US" sz="2400" dirty="0">
                <a:solidFill>
                  <a:srgbClr val="17171D"/>
                </a:solidFill>
                <a:latin typeface="微軟正黑體" panose="020B0604030504040204" pitchFamily="34" charset="-120"/>
                <a:ea typeface="微軟正黑體" panose="020B0604030504040204" pitchFamily="34" charset="-120"/>
              </a:rPr>
              <a:t>證券庫存納入*</a:t>
            </a:r>
            <a:r>
              <a:rPr lang="zh-TW" altLang="en-US" sz="2400" b="1" dirty="0">
                <a:solidFill>
                  <a:srgbClr val="17171D"/>
                </a:solidFill>
                <a:latin typeface="微軟正黑體" panose="020B0604030504040204" pitchFamily="34" charset="-120"/>
                <a:ea typeface="微軟正黑體" panose="020B0604030504040204" pitchFamily="34" charset="-120"/>
              </a:rPr>
              <a:t>大戶資產</a:t>
            </a:r>
            <a:r>
              <a:rPr lang="zh-TW" altLang="en-US" sz="2400" dirty="0">
                <a:solidFill>
                  <a:srgbClr val="17171D"/>
                </a:solidFill>
                <a:latin typeface="微軟正黑體" panose="020B0604030504040204" pitchFamily="34" charset="-120"/>
                <a:ea typeface="微軟正黑體" panose="020B0604030504040204" pitchFamily="34" charset="-120"/>
              </a:rPr>
              <a:t>，找出實質「金大戶」進行權益差異化，深化金控客群經營</a:t>
            </a:r>
          </a:p>
        </p:txBody>
      </p:sp>
      <p:sp>
        <p:nvSpPr>
          <p:cNvPr id="53" name="矩形 52">
            <a:extLst>
              <a:ext uri="{FF2B5EF4-FFF2-40B4-BE49-F238E27FC236}">
                <a16:creationId xmlns:a16="http://schemas.microsoft.com/office/drawing/2014/main" id="{C1D921A5-5877-48E5-BC50-E3142A018229}"/>
              </a:ext>
            </a:extLst>
          </p:cNvPr>
          <p:cNvSpPr/>
          <p:nvPr/>
        </p:nvSpPr>
        <p:spPr>
          <a:xfrm>
            <a:off x="8025581" y="6256658"/>
            <a:ext cx="4202454" cy="569067"/>
          </a:xfrm>
          <a:prstGeom prst="rect">
            <a:avLst/>
          </a:prstGeom>
        </p:spPr>
        <p:txBody>
          <a:bodyPr wrap="square">
            <a:spAutoFit/>
          </a:bodyPr>
          <a:lstStyle/>
          <a:p>
            <a:pPr lvl="1">
              <a:lnSpc>
                <a:spcPct val="150000"/>
              </a:lnSpc>
            </a:pPr>
            <a:r>
              <a:rPr lang="zh-TW" altLang="en-US" sz="1050" dirty="0">
                <a:solidFill>
                  <a:srgbClr val="17171D"/>
                </a:solidFill>
                <a:latin typeface="微軟正黑體" panose="020B0604030504040204" pitchFamily="34" charset="-120"/>
                <a:ea typeface="微軟正黑體" panose="020B0604030504040204" pitchFamily="34" charset="-120"/>
              </a:rPr>
              <a:t>*大戶財富：台幣活存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台幣定存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外幣活存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外幣定存 </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 信託</a:t>
            </a:r>
            <a:r>
              <a:rPr lang="en-US" altLang="zh-TW" sz="1050" dirty="0">
                <a:solidFill>
                  <a:srgbClr val="17171D"/>
                </a:solidFill>
                <a:latin typeface="微軟正黑體" panose="020B0604030504040204" pitchFamily="34" charset="-120"/>
                <a:ea typeface="微軟正黑體" panose="020B0604030504040204" pitchFamily="34" charset="-120"/>
              </a:rPr>
              <a:t>-</a:t>
            </a:r>
            <a:r>
              <a:rPr lang="en-US" altLang="zh-TW" sz="1050" dirty="0" err="1">
                <a:solidFill>
                  <a:srgbClr val="17171D"/>
                </a:solidFill>
                <a:latin typeface="微軟正黑體" panose="020B0604030504040204" pitchFamily="34" charset="-120"/>
                <a:ea typeface="微軟正黑體" panose="020B0604030504040204" pitchFamily="34" charset="-120"/>
              </a:rPr>
              <a:t>ibrAin</a:t>
            </a:r>
            <a:r>
              <a:rPr lang="en-US" altLang="zh-TW" sz="1050" dirty="0">
                <a:solidFill>
                  <a:srgbClr val="17171D"/>
                </a:solidFill>
                <a:latin typeface="微軟正黑體" panose="020B0604030504040204" pitchFamily="34" charset="-120"/>
                <a:ea typeface="微軟正黑體" panose="020B0604030504040204" pitchFamily="34" charset="-120"/>
              </a:rPr>
              <a:t> +</a:t>
            </a:r>
            <a:r>
              <a:rPr lang="zh-TW" altLang="en-US" sz="1050" dirty="0">
                <a:solidFill>
                  <a:srgbClr val="17171D"/>
                </a:solidFill>
                <a:latin typeface="微軟正黑體" panose="020B0604030504040204" pitchFamily="34" charset="-120"/>
                <a:ea typeface="微軟正黑體" panose="020B0604030504040204" pitchFamily="34" charset="-120"/>
              </a:rPr>
              <a:t> 信託</a:t>
            </a:r>
            <a:r>
              <a:rPr lang="en-US" altLang="zh-TW" sz="1050" dirty="0">
                <a:solidFill>
                  <a:srgbClr val="17171D"/>
                </a:solidFill>
                <a:latin typeface="微軟正黑體" panose="020B0604030504040204" pitchFamily="34" charset="-120"/>
                <a:ea typeface="微軟正黑體" panose="020B0604030504040204" pitchFamily="34" charset="-120"/>
              </a:rPr>
              <a:t>-</a:t>
            </a:r>
            <a:r>
              <a:rPr lang="zh-TW" altLang="en-US" sz="1050" dirty="0">
                <a:solidFill>
                  <a:srgbClr val="17171D"/>
                </a:solidFill>
                <a:latin typeface="微軟正黑體" panose="020B0604030504040204" pitchFamily="34" charset="-120"/>
                <a:ea typeface="微軟正黑體" panose="020B0604030504040204" pitchFamily="34" charset="-120"/>
              </a:rPr>
              <a:t>基金 </a:t>
            </a:r>
            <a:r>
              <a:rPr lang="en-US" altLang="zh-TW" sz="1050" dirty="0">
                <a:solidFill>
                  <a:srgbClr val="17171D"/>
                </a:solidFill>
                <a:latin typeface="微軟正黑體" panose="020B0604030504040204" pitchFamily="34" charset="-120"/>
                <a:ea typeface="微軟正黑體" panose="020B0604030504040204" pitchFamily="34" charset="-120"/>
              </a:rPr>
              <a:t>+ </a:t>
            </a:r>
            <a:r>
              <a:rPr lang="zh-TW" altLang="en-US" sz="1050" b="1" dirty="0">
                <a:latin typeface="微軟正黑體" panose="020B0604030504040204" pitchFamily="34" charset="-120"/>
                <a:ea typeface="微軟正黑體" panose="020B0604030504040204" pitchFamily="34" charset="-120"/>
              </a:rPr>
              <a:t>證券</a:t>
            </a:r>
            <a:r>
              <a:rPr lang="zh-TW" altLang="en-US" sz="1050" dirty="0">
                <a:solidFill>
                  <a:srgbClr val="17171D"/>
                </a:solidFill>
                <a:latin typeface="微軟正黑體" panose="020B0604030504040204" pitchFamily="34" charset="-120"/>
                <a:ea typeface="微軟正黑體" panose="020B0604030504040204" pitchFamily="34" charset="-120"/>
              </a:rPr>
              <a:t>，</a:t>
            </a:r>
            <a:r>
              <a:rPr lang="zh-TW" altLang="zh-TW" sz="1050" dirty="0">
                <a:solidFill>
                  <a:srgbClr val="17171D"/>
                </a:solidFill>
                <a:latin typeface="微軟正黑體" panose="020B0604030504040204" pitchFamily="34" charset="-120"/>
                <a:ea typeface="微軟正黑體" panose="020B0604030504040204" pitchFamily="34" charset="-120"/>
              </a:rPr>
              <a:t>使用帳務日</a:t>
            </a:r>
            <a:r>
              <a:rPr lang="zh-TW" altLang="en-US" sz="1050" dirty="0">
                <a:solidFill>
                  <a:srgbClr val="17171D"/>
                </a:solidFill>
                <a:latin typeface="微軟正黑體" panose="020B0604030504040204" pitchFamily="34" charset="-120"/>
                <a:ea typeface="微軟正黑體" panose="020B0604030504040204" pitchFamily="34" charset="-120"/>
              </a:rPr>
              <a:t>平均</a:t>
            </a:r>
            <a:r>
              <a:rPr lang="zh-TW" altLang="zh-TW" sz="1050" dirty="0">
                <a:solidFill>
                  <a:srgbClr val="17171D"/>
                </a:solidFill>
                <a:latin typeface="微軟正黑體" panose="020B0604030504040204" pitchFamily="34" charset="-120"/>
                <a:ea typeface="微軟正黑體" panose="020B0604030504040204" pitchFamily="34" charset="-120"/>
              </a:rPr>
              <a:t>餘額</a:t>
            </a:r>
            <a:r>
              <a:rPr lang="zh-TW" altLang="en-US" sz="1050" dirty="0">
                <a:solidFill>
                  <a:srgbClr val="17171D"/>
                </a:solidFill>
                <a:latin typeface="微軟正黑體" panose="020B0604030504040204" pitchFamily="34" charset="-120"/>
                <a:ea typeface="微軟正黑體" panose="020B0604030504040204" pitchFamily="34" charset="-120"/>
              </a:rPr>
              <a:t>計算</a:t>
            </a:r>
            <a:endParaRPr lang="en-US" altLang="zh-TW" sz="1050" dirty="0">
              <a:solidFill>
                <a:srgbClr val="17171D"/>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8D92D968-9272-4795-AC04-8D8261AE65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125" y="1916380"/>
            <a:ext cx="2981185" cy="4840041"/>
          </a:xfrm>
          <a:prstGeom prst="rect">
            <a:avLst/>
          </a:prstGeom>
        </p:spPr>
      </p:pic>
      <p:pic>
        <p:nvPicPr>
          <p:cNvPr id="9" name="圖片 8">
            <a:extLst>
              <a:ext uri="{FF2B5EF4-FFF2-40B4-BE49-F238E27FC236}">
                <a16:creationId xmlns:a16="http://schemas.microsoft.com/office/drawing/2014/main" id="{EABBE09B-562B-45D0-8868-A4167F153F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4908" y="1912723"/>
            <a:ext cx="2953775" cy="4828283"/>
          </a:xfrm>
          <a:prstGeom prst="rect">
            <a:avLst/>
          </a:prstGeom>
        </p:spPr>
      </p:pic>
      <p:sp>
        <p:nvSpPr>
          <p:cNvPr id="13" name="矩形 12">
            <a:extLst>
              <a:ext uri="{FF2B5EF4-FFF2-40B4-BE49-F238E27FC236}">
                <a16:creationId xmlns:a16="http://schemas.microsoft.com/office/drawing/2014/main" id="{4AD9FB76-5C9C-4DFF-8702-4917CCC53E30}"/>
              </a:ext>
            </a:extLst>
          </p:cNvPr>
          <p:cNvSpPr/>
          <p:nvPr/>
        </p:nvSpPr>
        <p:spPr>
          <a:xfrm>
            <a:off x="7276909" y="4377848"/>
            <a:ext cx="4516339" cy="1846535"/>
          </a:xfrm>
          <a:prstGeom prst="rect">
            <a:avLst/>
          </a:prstGeom>
          <a:solidFill>
            <a:srgbClr val="EADFAA">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0" name="群組 69">
            <a:extLst>
              <a:ext uri="{FF2B5EF4-FFF2-40B4-BE49-F238E27FC236}">
                <a16:creationId xmlns:a16="http://schemas.microsoft.com/office/drawing/2014/main" id="{7584F256-6C6A-4B82-965E-7A21D9AB3CCE}"/>
              </a:ext>
            </a:extLst>
          </p:cNvPr>
          <p:cNvGrpSpPr/>
          <p:nvPr/>
        </p:nvGrpSpPr>
        <p:grpSpPr>
          <a:xfrm>
            <a:off x="6107182" y="4332901"/>
            <a:ext cx="2387961" cy="2160556"/>
            <a:chOff x="1565640" y="1128943"/>
            <a:chExt cx="3125010" cy="3321624"/>
          </a:xfrm>
        </p:grpSpPr>
        <p:grpSp>
          <p:nvGrpSpPr>
            <p:cNvPr id="77" name="群組 76">
              <a:extLst>
                <a:ext uri="{FF2B5EF4-FFF2-40B4-BE49-F238E27FC236}">
                  <a16:creationId xmlns:a16="http://schemas.microsoft.com/office/drawing/2014/main" id="{FB62E403-6F3D-44DC-9E91-9CA520EE8D60}"/>
                </a:ext>
              </a:extLst>
            </p:cNvPr>
            <p:cNvGrpSpPr/>
            <p:nvPr/>
          </p:nvGrpSpPr>
          <p:grpSpPr>
            <a:xfrm>
              <a:off x="1565640" y="2377116"/>
              <a:ext cx="3125010" cy="2073451"/>
              <a:chOff x="3774231" y="2297906"/>
              <a:chExt cx="1585061" cy="970759"/>
            </a:xfrm>
          </p:grpSpPr>
          <p:sp>
            <p:nvSpPr>
              <p:cNvPr id="102" name="菱形 101">
                <a:extLst>
                  <a:ext uri="{FF2B5EF4-FFF2-40B4-BE49-F238E27FC236}">
                    <a16:creationId xmlns:a16="http://schemas.microsoft.com/office/drawing/2014/main" id="{1DF6357E-B47C-4C68-AE97-E625AE6E2426}"/>
                  </a:ext>
                </a:extLst>
              </p:cNvPr>
              <p:cNvSpPr/>
              <p:nvPr/>
            </p:nvSpPr>
            <p:spPr>
              <a:xfrm>
                <a:off x="4127004" y="2297906"/>
                <a:ext cx="889992" cy="262844"/>
              </a:xfrm>
              <a:prstGeom prst="diamond">
                <a:avLst/>
              </a:prstGeom>
              <a:solidFill>
                <a:sysClr val="window" lastClr="FFFFFF">
                  <a:lumMod val="75000"/>
                </a:sysClr>
              </a:solidFill>
              <a:ln w="25400" cap="flat" cmpd="sng" algn="ctr">
                <a:noFill/>
                <a:prstDash val="solid"/>
              </a:ln>
              <a:effectLst/>
            </p:spPr>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a:ln>
                    <a:noFill/>
                  </a:ln>
                  <a:solidFill>
                    <a:sysClr val="window" lastClr="FFFFFF"/>
                  </a:solidFill>
                  <a:effectLst/>
                  <a:uLnTx/>
                  <a:uFillTx/>
                  <a:latin typeface="Arial"/>
                  <a:ea typeface="微軟正黑體"/>
                  <a:cs typeface="+mn-cs"/>
                </a:endParaRPr>
              </a:p>
            </p:txBody>
          </p:sp>
          <p:sp>
            <p:nvSpPr>
              <p:cNvPr id="103" name="手繪多邊形 37">
                <a:extLst>
                  <a:ext uri="{FF2B5EF4-FFF2-40B4-BE49-F238E27FC236}">
                    <a16:creationId xmlns:a16="http://schemas.microsoft.com/office/drawing/2014/main" id="{5E6092CF-D159-4CD1-AC28-FC051D34E3D5}"/>
                  </a:ext>
                </a:extLst>
              </p:cNvPr>
              <p:cNvSpPr>
                <a:spLocks/>
              </p:cNvSpPr>
              <p:nvPr/>
            </p:nvSpPr>
            <p:spPr bwMode="auto">
              <a:xfrm>
                <a:off x="3774231" y="2428876"/>
                <a:ext cx="807295" cy="839787"/>
              </a:xfrm>
              <a:custGeom>
                <a:avLst/>
                <a:gdLst>
                  <a:gd name="connsiteX0" fmla="*/ 356445 w 807295"/>
                  <a:gd name="connsiteY0" fmla="*/ 0 h 839787"/>
                  <a:gd name="connsiteX1" fmla="*/ 807295 w 807295"/>
                  <a:gd name="connsiteY1" fmla="*/ 120650 h 839787"/>
                  <a:gd name="connsiteX2" fmla="*/ 807295 w 807295"/>
                  <a:gd name="connsiteY2" fmla="*/ 839787 h 839787"/>
                  <a:gd name="connsiteX3" fmla="*/ 2207 w 807295"/>
                  <a:gd name="connsiteY3" fmla="*/ 624252 h 839787"/>
                  <a:gd name="connsiteX4" fmla="*/ 0 w 807295"/>
                  <a:gd name="connsiteY4" fmla="*/ 621856 h 839787"/>
                  <a:gd name="connsiteX5" fmla="*/ 356445 w 807295"/>
                  <a:gd name="connsiteY5" fmla="*/ 0 h 839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7295" h="839787">
                    <a:moveTo>
                      <a:pt x="356445" y="0"/>
                    </a:moveTo>
                    <a:lnTo>
                      <a:pt x="807295" y="120650"/>
                    </a:lnTo>
                    <a:lnTo>
                      <a:pt x="807295" y="839787"/>
                    </a:lnTo>
                    <a:lnTo>
                      <a:pt x="2207" y="624252"/>
                    </a:lnTo>
                    <a:lnTo>
                      <a:pt x="0" y="621856"/>
                    </a:lnTo>
                    <a:lnTo>
                      <a:pt x="356445" y="0"/>
                    </a:lnTo>
                    <a:close/>
                  </a:path>
                </a:pathLst>
              </a:custGeom>
              <a:solidFill>
                <a:srgbClr val="DFCC6F">
                  <a:alpha val="83922"/>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sp>
            <p:nvSpPr>
              <p:cNvPr id="104" name="手繪多邊形 32">
                <a:extLst>
                  <a:ext uri="{FF2B5EF4-FFF2-40B4-BE49-F238E27FC236}">
                    <a16:creationId xmlns:a16="http://schemas.microsoft.com/office/drawing/2014/main" id="{77DCA35B-D067-4F39-9FBA-7CB5F9073499}"/>
                  </a:ext>
                </a:extLst>
              </p:cNvPr>
              <p:cNvSpPr>
                <a:spLocks/>
              </p:cNvSpPr>
              <p:nvPr/>
            </p:nvSpPr>
            <p:spPr bwMode="auto">
              <a:xfrm>
                <a:off x="4581526" y="2428877"/>
                <a:ext cx="777766" cy="839788"/>
              </a:xfrm>
              <a:custGeom>
                <a:avLst/>
                <a:gdLst>
                  <a:gd name="connsiteX0" fmla="*/ 425450 w 777766"/>
                  <a:gd name="connsiteY0" fmla="*/ 0 h 839788"/>
                  <a:gd name="connsiteX1" fmla="*/ 777766 w 777766"/>
                  <a:gd name="connsiteY1" fmla="*/ 630528 h 839788"/>
                  <a:gd name="connsiteX2" fmla="*/ 777484 w 777766"/>
                  <a:gd name="connsiteY2" fmla="*/ 630798 h 839788"/>
                  <a:gd name="connsiteX3" fmla="*/ 776288 w 777766"/>
                  <a:gd name="connsiteY3" fmla="*/ 628650 h 839788"/>
                  <a:gd name="connsiteX4" fmla="*/ 0 w 777766"/>
                  <a:gd name="connsiteY4" fmla="*/ 839788 h 839788"/>
                  <a:gd name="connsiteX5" fmla="*/ 0 w 777766"/>
                  <a:gd name="connsiteY5" fmla="*/ 120650 h 839788"/>
                  <a:gd name="connsiteX6" fmla="*/ 425450 w 777766"/>
                  <a:gd name="connsiteY6" fmla="*/ 0 h 83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766" h="839788">
                    <a:moveTo>
                      <a:pt x="425450" y="0"/>
                    </a:moveTo>
                    <a:lnTo>
                      <a:pt x="777766" y="630528"/>
                    </a:lnTo>
                    <a:lnTo>
                      <a:pt x="777484" y="630798"/>
                    </a:lnTo>
                    <a:lnTo>
                      <a:pt x="776288" y="628650"/>
                    </a:lnTo>
                    <a:lnTo>
                      <a:pt x="0" y="839788"/>
                    </a:lnTo>
                    <a:lnTo>
                      <a:pt x="0" y="120650"/>
                    </a:lnTo>
                    <a:lnTo>
                      <a:pt x="425450" y="0"/>
                    </a:lnTo>
                    <a:close/>
                  </a:path>
                </a:pathLst>
              </a:custGeom>
              <a:solidFill>
                <a:srgbClr val="DFC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grpSp>
        <p:grpSp>
          <p:nvGrpSpPr>
            <p:cNvPr id="78" name="群組 77">
              <a:extLst>
                <a:ext uri="{FF2B5EF4-FFF2-40B4-BE49-F238E27FC236}">
                  <a16:creationId xmlns:a16="http://schemas.microsoft.com/office/drawing/2014/main" id="{90A5DF28-90BD-4DD0-9B45-170CD8651E39}"/>
                </a:ext>
              </a:extLst>
            </p:cNvPr>
            <p:cNvGrpSpPr/>
            <p:nvPr/>
          </p:nvGrpSpPr>
          <p:grpSpPr>
            <a:xfrm>
              <a:off x="2454961" y="1128943"/>
              <a:ext cx="1404586" cy="1541239"/>
              <a:chOff x="4213891" y="1660526"/>
              <a:chExt cx="712431" cy="721584"/>
            </a:xfrm>
          </p:grpSpPr>
          <p:sp>
            <p:nvSpPr>
              <p:cNvPr id="100" name="手繪多邊形 26">
                <a:extLst>
                  <a:ext uri="{FF2B5EF4-FFF2-40B4-BE49-F238E27FC236}">
                    <a16:creationId xmlns:a16="http://schemas.microsoft.com/office/drawing/2014/main" id="{F9C79751-8E41-4767-BDAD-E113D15210C9}"/>
                  </a:ext>
                </a:extLst>
              </p:cNvPr>
              <p:cNvSpPr>
                <a:spLocks/>
              </p:cNvSpPr>
              <p:nvPr/>
            </p:nvSpPr>
            <p:spPr bwMode="auto">
              <a:xfrm>
                <a:off x="4213891" y="1666877"/>
                <a:ext cx="366131" cy="715233"/>
              </a:xfrm>
              <a:custGeom>
                <a:avLst/>
                <a:gdLst>
                  <a:gd name="connsiteX0" fmla="*/ 359699 w 366131"/>
                  <a:gd name="connsiteY0" fmla="*/ 0 h 715233"/>
                  <a:gd name="connsiteX1" fmla="*/ 366131 w 366131"/>
                  <a:gd name="connsiteY1" fmla="*/ 715225 h 715233"/>
                  <a:gd name="connsiteX2" fmla="*/ 366072 w 366131"/>
                  <a:gd name="connsiteY2" fmla="*/ 715233 h 715233"/>
                  <a:gd name="connsiteX3" fmla="*/ 366049 w 366131"/>
                  <a:gd name="connsiteY3" fmla="*/ 712788 h 715233"/>
                  <a:gd name="connsiteX4" fmla="*/ 923 w 366131"/>
                  <a:gd name="connsiteY4" fmla="*/ 615950 h 715233"/>
                  <a:gd name="connsiteX5" fmla="*/ 234 w 366131"/>
                  <a:gd name="connsiteY5" fmla="*/ 617124 h 715233"/>
                  <a:gd name="connsiteX6" fmla="*/ 0 w 366131"/>
                  <a:gd name="connsiteY6" fmla="*/ 616627 h 715233"/>
                  <a:gd name="connsiteX7" fmla="*/ 359699 w 366131"/>
                  <a:gd name="connsiteY7" fmla="*/ 0 h 7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6131" h="715233">
                    <a:moveTo>
                      <a:pt x="359699" y="0"/>
                    </a:moveTo>
                    <a:lnTo>
                      <a:pt x="366131" y="715225"/>
                    </a:lnTo>
                    <a:lnTo>
                      <a:pt x="366072" y="715233"/>
                    </a:lnTo>
                    <a:lnTo>
                      <a:pt x="366049" y="712788"/>
                    </a:lnTo>
                    <a:lnTo>
                      <a:pt x="923" y="615950"/>
                    </a:lnTo>
                    <a:lnTo>
                      <a:pt x="234" y="617124"/>
                    </a:lnTo>
                    <a:lnTo>
                      <a:pt x="0" y="616627"/>
                    </a:lnTo>
                    <a:lnTo>
                      <a:pt x="359699" y="0"/>
                    </a:lnTo>
                    <a:close/>
                  </a:path>
                </a:pathLst>
              </a:custGeom>
              <a:solidFill>
                <a:srgbClr val="E7D995">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sp>
            <p:nvSpPr>
              <p:cNvPr id="101" name="手繪多邊形 13">
                <a:extLst>
                  <a:ext uri="{FF2B5EF4-FFF2-40B4-BE49-F238E27FC236}">
                    <a16:creationId xmlns:a16="http://schemas.microsoft.com/office/drawing/2014/main" id="{B2D0FB47-4790-456E-9DE9-6C2BA673F0D6}"/>
                  </a:ext>
                </a:extLst>
              </p:cNvPr>
              <p:cNvSpPr>
                <a:spLocks/>
              </p:cNvSpPr>
              <p:nvPr/>
            </p:nvSpPr>
            <p:spPr bwMode="auto">
              <a:xfrm>
                <a:off x="4568827" y="1660526"/>
                <a:ext cx="357495" cy="719020"/>
              </a:xfrm>
              <a:custGeom>
                <a:avLst/>
                <a:gdLst>
                  <a:gd name="connsiteX0" fmla="*/ 0 w 357495"/>
                  <a:gd name="connsiteY0" fmla="*/ 0 h 719020"/>
                  <a:gd name="connsiteX1" fmla="*/ 357495 w 357495"/>
                  <a:gd name="connsiteY1" fmla="*/ 624648 h 719020"/>
                  <a:gd name="connsiteX2" fmla="*/ 352489 w 357495"/>
                  <a:gd name="connsiteY2" fmla="*/ 628727 h 719020"/>
                  <a:gd name="connsiteX3" fmla="*/ 11556 w 357495"/>
                  <a:gd name="connsiteY3" fmla="*/ 719020 h 719020"/>
                  <a:gd name="connsiteX4" fmla="*/ 0 w 357495"/>
                  <a:gd name="connsiteY4" fmla="*/ 0 h 7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95" h="719020">
                    <a:moveTo>
                      <a:pt x="0" y="0"/>
                    </a:moveTo>
                    <a:lnTo>
                      <a:pt x="357495" y="624648"/>
                    </a:lnTo>
                    <a:lnTo>
                      <a:pt x="352489" y="628727"/>
                    </a:lnTo>
                    <a:lnTo>
                      <a:pt x="11556" y="719020"/>
                    </a:lnTo>
                    <a:lnTo>
                      <a:pt x="0" y="0"/>
                    </a:lnTo>
                    <a:close/>
                  </a:path>
                </a:pathLst>
              </a:custGeom>
              <a:solidFill>
                <a:srgbClr val="E7D9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9" rIns="89618" bIns="44809" numCol="1" anchor="t" anchorCtr="0" compatLnSpc="1">
                <a:prstTxWarp prst="textNoShape">
                  <a:avLst/>
                </a:prstTxWarp>
                <a:no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203" rtl="0" eaLnBrk="1" fontAlgn="auto" latinLnBrk="0" hangingPunct="1">
                  <a:lnSpc>
                    <a:spcPct val="100000"/>
                  </a:lnSpc>
                  <a:spcBef>
                    <a:spcPts val="0"/>
                  </a:spcBef>
                  <a:spcAft>
                    <a:spcPts val="0"/>
                  </a:spcAft>
                  <a:buClrTx/>
                  <a:buSzTx/>
                  <a:buFontTx/>
                  <a:buNone/>
                  <a:tabLst/>
                  <a:defRPr/>
                </a:pPr>
                <a:endParaRPr kumimoji="0" lang="zh-TW" altLang="en-US" sz="1764" b="0" i="0" u="none" strike="noStrike" kern="1200" cap="none" spc="0" normalizeH="0" baseline="0" noProof="0" dirty="0">
                  <a:ln>
                    <a:noFill/>
                  </a:ln>
                  <a:solidFill>
                    <a:sysClr val="windowText" lastClr="000000"/>
                  </a:solidFill>
                  <a:effectLst/>
                  <a:uLnTx/>
                  <a:uFillTx/>
                  <a:latin typeface="Arial"/>
                  <a:ea typeface="微軟正黑體"/>
                  <a:cs typeface="+mn-cs"/>
                </a:endParaRPr>
              </a:p>
            </p:txBody>
          </p:sp>
        </p:grpSp>
      </p:grpSp>
      <p:sp>
        <p:nvSpPr>
          <p:cNvPr id="14" name="文字方塊 13">
            <a:extLst>
              <a:ext uri="{FF2B5EF4-FFF2-40B4-BE49-F238E27FC236}">
                <a16:creationId xmlns:a16="http://schemas.microsoft.com/office/drawing/2014/main" id="{7D339DCB-545F-45A8-BA1E-237473F2B243}"/>
              </a:ext>
            </a:extLst>
          </p:cNvPr>
          <p:cNvSpPr txBox="1"/>
          <p:nvPr/>
        </p:nvSpPr>
        <p:spPr>
          <a:xfrm>
            <a:off x="6887266" y="4798917"/>
            <a:ext cx="805487" cy="369332"/>
          </a:xfrm>
          <a:prstGeom prst="rect">
            <a:avLst/>
          </a:prstGeom>
          <a:noFill/>
        </p:spPr>
        <p:txBody>
          <a:bodyPr wrap="square" rtlCol="0">
            <a:spAutoFit/>
          </a:bodyPr>
          <a:lstStyle/>
          <a:p>
            <a:pPr algn="ctr"/>
            <a:r>
              <a:rPr lang="zh-TW" altLang="en-US" b="1" dirty="0"/>
              <a:t>大戶</a:t>
            </a:r>
          </a:p>
        </p:txBody>
      </p:sp>
      <p:sp>
        <p:nvSpPr>
          <p:cNvPr id="109" name="文字方塊 108">
            <a:extLst>
              <a:ext uri="{FF2B5EF4-FFF2-40B4-BE49-F238E27FC236}">
                <a16:creationId xmlns:a16="http://schemas.microsoft.com/office/drawing/2014/main" id="{0AB44D4D-AF74-4F2B-A48B-A4C55443C9B0}"/>
              </a:ext>
            </a:extLst>
          </p:cNvPr>
          <p:cNvSpPr txBox="1"/>
          <p:nvPr/>
        </p:nvSpPr>
        <p:spPr>
          <a:xfrm>
            <a:off x="6928132" y="5725428"/>
            <a:ext cx="805487" cy="369332"/>
          </a:xfrm>
          <a:prstGeom prst="rect">
            <a:avLst/>
          </a:prstGeom>
          <a:noFill/>
        </p:spPr>
        <p:txBody>
          <a:bodyPr wrap="square" rtlCol="0">
            <a:spAutoFit/>
          </a:bodyPr>
          <a:lstStyle/>
          <a:p>
            <a:pPr algn="ctr"/>
            <a:r>
              <a:rPr lang="zh-TW" altLang="en-US" b="1" dirty="0"/>
              <a:t>大大</a:t>
            </a:r>
            <a:endParaRPr lang="zh-TW" altLang="en-US" sz="1600" b="1" dirty="0"/>
          </a:p>
        </p:txBody>
      </p:sp>
      <p:sp>
        <p:nvSpPr>
          <p:cNvPr id="15" name="文字方塊 14">
            <a:extLst>
              <a:ext uri="{FF2B5EF4-FFF2-40B4-BE49-F238E27FC236}">
                <a16:creationId xmlns:a16="http://schemas.microsoft.com/office/drawing/2014/main" id="{B45EF07A-D954-4DAB-A3F2-BF0A4C1D859D}"/>
              </a:ext>
            </a:extLst>
          </p:cNvPr>
          <p:cNvSpPr txBox="1"/>
          <p:nvPr/>
        </p:nvSpPr>
        <p:spPr>
          <a:xfrm>
            <a:off x="8765583" y="5705180"/>
            <a:ext cx="3027665" cy="4569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solidFill>
                  <a:srgbClr val="C00000"/>
                </a:solidFill>
                <a:latin typeface="+mn-ea"/>
              </a:rPr>
              <a:t>證券權益優惠</a:t>
            </a:r>
          </a:p>
        </p:txBody>
      </p:sp>
      <p:sp>
        <p:nvSpPr>
          <p:cNvPr id="16" name="文字方塊 15">
            <a:extLst>
              <a:ext uri="{FF2B5EF4-FFF2-40B4-BE49-F238E27FC236}">
                <a16:creationId xmlns:a16="http://schemas.microsoft.com/office/drawing/2014/main" id="{DD77AD57-33CA-4A6A-8F37-6910E012970F}"/>
              </a:ext>
            </a:extLst>
          </p:cNvPr>
          <p:cNvSpPr txBox="1"/>
          <p:nvPr/>
        </p:nvSpPr>
        <p:spPr>
          <a:xfrm>
            <a:off x="7904628" y="4481989"/>
            <a:ext cx="2401455" cy="400110"/>
          </a:xfrm>
          <a:prstGeom prst="rect">
            <a:avLst/>
          </a:prstGeom>
          <a:noFill/>
        </p:spPr>
        <p:txBody>
          <a:bodyPr wrap="square" rtlCol="0">
            <a:spAutoFit/>
          </a:bodyPr>
          <a:lstStyle/>
          <a:p>
            <a:pPr algn="ctr"/>
            <a:r>
              <a:rPr lang="zh-TW" altLang="en-US" sz="2000" b="1" dirty="0"/>
              <a:t>三大權益差異化</a:t>
            </a:r>
          </a:p>
        </p:txBody>
      </p:sp>
      <p:sp>
        <p:nvSpPr>
          <p:cNvPr id="3" name="矩形 2">
            <a:extLst>
              <a:ext uri="{FF2B5EF4-FFF2-40B4-BE49-F238E27FC236}">
                <a16:creationId xmlns:a16="http://schemas.microsoft.com/office/drawing/2014/main" id="{F0AEA202-1A44-484C-843A-BDC256594B97}"/>
              </a:ext>
            </a:extLst>
          </p:cNvPr>
          <p:cNvSpPr/>
          <p:nvPr/>
        </p:nvSpPr>
        <p:spPr>
          <a:xfrm>
            <a:off x="8376986" y="4855719"/>
            <a:ext cx="1396536" cy="456920"/>
          </a:xfrm>
          <a:prstGeom prst="rect">
            <a:avLst/>
          </a:prstGeom>
        </p:spPr>
        <p:txBody>
          <a:bodyPr wrap="none">
            <a:spAutoFit/>
          </a:bodyPr>
          <a:lstStyle/>
          <a:p>
            <a:pPr marL="285750" indent="-285750">
              <a:lnSpc>
                <a:spcPct val="150000"/>
              </a:lnSpc>
              <a:buFont typeface="Arial" panose="020B0604020202020204" pitchFamily="34" charset="0"/>
              <a:buChar char="•"/>
            </a:pPr>
            <a:r>
              <a:rPr lang="zh-TW" altLang="en-US" dirty="0">
                <a:latin typeface="+mn-ea"/>
              </a:rPr>
              <a:t>帳戶權益</a:t>
            </a:r>
            <a:endParaRPr lang="en-US" altLang="zh-TW" dirty="0">
              <a:latin typeface="+mn-ea"/>
            </a:endParaRPr>
          </a:p>
        </p:txBody>
      </p:sp>
      <p:sp>
        <p:nvSpPr>
          <p:cNvPr id="5" name="矩形 4">
            <a:extLst>
              <a:ext uri="{FF2B5EF4-FFF2-40B4-BE49-F238E27FC236}">
                <a16:creationId xmlns:a16="http://schemas.microsoft.com/office/drawing/2014/main" id="{4337DE44-8A91-4281-834D-9CDC4EBD828C}"/>
              </a:ext>
            </a:extLst>
          </p:cNvPr>
          <p:cNvSpPr/>
          <p:nvPr/>
        </p:nvSpPr>
        <p:spPr>
          <a:xfrm>
            <a:off x="8547476" y="5274640"/>
            <a:ext cx="1627369" cy="456920"/>
          </a:xfrm>
          <a:prstGeom prst="rect">
            <a:avLst/>
          </a:prstGeom>
        </p:spPr>
        <p:txBody>
          <a:bodyPr wrap="none">
            <a:spAutoFit/>
          </a:bodyPr>
          <a:lstStyle/>
          <a:p>
            <a:pPr marL="285750" indent="-285750">
              <a:lnSpc>
                <a:spcPct val="150000"/>
              </a:lnSpc>
              <a:buFont typeface="Arial" panose="020B0604020202020204" pitchFamily="34" charset="0"/>
              <a:buChar char="•"/>
            </a:pPr>
            <a:r>
              <a:rPr lang="zh-TW" altLang="en-US" dirty="0">
                <a:latin typeface="+mn-ea"/>
              </a:rPr>
              <a:t>信用卡權益</a:t>
            </a:r>
            <a:endParaRPr lang="en-US" altLang="zh-TW" dirty="0">
              <a:latin typeface="+mn-ea"/>
            </a:endParaRPr>
          </a:p>
        </p:txBody>
      </p:sp>
      <p:sp>
        <p:nvSpPr>
          <p:cNvPr id="35" name="文本框 3">
            <a:extLst>
              <a:ext uri="{FF2B5EF4-FFF2-40B4-BE49-F238E27FC236}">
                <a16:creationId xmlns:a16="http://schemas.microsoft.com/office/drawing/2014/main" id="{004BD635-9016-42BA-B55A-ABD52982E31E}"/>
              </a:ext>
            </a:extLst>
          </p:cNvPr>
          <p:cNvSpPr txBox="1"/>
          <p:nvPr/>
        </p:nvSpPr>
        <p:spPr>
          <a:xfrm>
            <a:off x="210184" y="230188"/>
            <a:ext cx="10392589"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整合分級</a:t>
            </a:r>
            <a:r>
              <a:rPr lang="en-US" altLang="zh-TW" sz="4800" b="1" dirty="0">
                <a:solidFill>
                  <a:srgbClr val="FFC000">
                    <a:lumMod val="75000"/>
                  </a:srgbClr>
                </a:solidFill>
                <a:latin typeface="Arial Rounded MT Bold" panose="020F0704030504030204" pitchFamily="34" charset="0"/>
                <a:ea typeface="微软雅黑" panose="020B0503020204020204" pitchFamily="34" charset="-122"/>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大戶分級制度整合證券資產</a:t>
            </a:r>
          </a:p>
        </p:txBody>
      </p:sp>
    </p:spTree>
    <p:extLst>
      <p:ext uri="{BB962C8B-B14F-4D97-AF65-F5344CB8AC3E}">
        <p14:creationId xmlns:p14="http://schemas.microsoft.com/office/powerpoint/2010/main" val="185426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形 3">
            <a:extLst>
              <a:ext uri="{FF2B5EF4-FFF2-40B4-BE49-F238E27FC236}">
                <a16:creationId xmlns:a16="http://schemas.microsoft.com/office/drawing/2014/main" id="{4C28F9EB-C429-407C-A4AC-83D46A83A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33" name="圖形 32">
            <a:extLst>
              <a:ext uri="{FF2B5EF4-FFF2-40B4-BE49-F238E27FC236}">
                <a16:creationId xmlns:a16="http://schemas.microsoft.com/office/drawing/2014/main" id="{DF7CE316-21B0-429A-B59D-13E3B8DBC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0966" y="882771"/>
            <a:ext cx="3162300" cy="3152803"/>
          </a:xfrm>
          <a:prstGeom prst="rect">
            <a:avLst/>
          </a:prstGeom>
        </p:spPr>
      </p:pic>
      <p:pic>
        <p:nvPicPr>
          <p:cNvPr id="34" name="圖形 17">
            <a:extLst>
              <a:ext uri="{FF2B5EF4-FFF2-40B4-BE49-F238E27FC236}">
                <a16:creationId xmlns:a16="http://schemas.microsoft.com/office/drawing/2014/main" id="{EA1EC645-B8F2-4671-AA0F-CB725A945C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49945" y="2459172"/>
            <a:ext cx="5810250" cy="5810250"/>
          </a:xfrm>
          <a:prstGeom prst="rect">
            <a:avLst/>
          </a:prstGeom>
        </p:spPr>
      </p:pic>
      <p:sp>
        <p:nvSpPr>
          <p:cNvPr id="35" name="文本框 3">
            <a:extLst>
              <a:ext uri="{FF2B5EF4-FFF2-40B4-BE49-F238E27FC236}">
                <a16:creationId xmlns:a16="http://schemas.microsoft.com/office/drawing/2014/main" id="{004BD635-9016-42BA-B55A-ABD52982E31E}"/>
              </a:ext>
            </a:extLst>
          </p:cNvPr>
          <p:cNvSpPr txBox="1"/>
          <p:nvPr/>
        </p:nvSpPr>
        <p:spPr>
          <a:xfrm>
            <a:off x="210184" y="230188"/>
            <a:ext cx="8084264" cy="830997"/>
          </a:xfrm>
          <a:prstGeom prst="rect">
            <a:avLst/>
          </a:prstGeom>
          <a:noFill/>
        </p:spPr>
        <p:txBody>
          <a:bodyPr wrap="none" rtlCol="0">
            <a:spAutoFit/>
          </a:bodyPr>
          <a:lstStyle/>
          <a:p>
            <a:pPr lvl="0">
              <a:defRPr/>
            </a:pP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整合溝通</a:t>
            </a:r>
            <a:r>
              <a:rPr lang="en-US" altLang="zh-TW" sz="4800" b="1" dirty="0">
                <a:solidFill>
                  <a:srgbClr val="FFC000">
                    <a:lumMod val="75000"/>
                  </a:srgbClr>
                </a:solidFill>
                <a:latin typeface="Arial Rounded MT Bold" panose="020F0704030504030204" pitchFamily="34" charset="0"/>
                <a:ea typeface="微软雅黑" panose="020B0503020204020204" pitchFamily="34" charset="-122"/>
              </a:rPr>
              <a:t>- </a:t>
            </a:r>
            <a:r>
              <a:rPr lang="zh-TW" altLang="en-US" sz="4800" b="1" dirty="0">
                <a:solidFill>
                  <a:srgbClr val="FFC000">
                    <a:lumMod val="75000"/>
                  </a:srgbClr>
                </a:solidFill>
                <a:latin typeface="Arial Rounded MT Bold" panose="020F0704030504030204" pitchFamily="34" charset="0"/>
                <a:ea typeface="微软雅黑" panose="020B0503020204020204" pitchFamily="34" charset="-122"/>
              </a:rPr>
              <a:t>學無止境 大戶挺你</a:t>
            </a:r>
          </a:p>
        </p:txBody>
      </p:sp>
      <p:sp>
        <p:nvSpPr>
          <p:cNvPr id="10" name="Content Placeholder 2">
            <a:extLst>
              <a:ext uri="{FF2B5EF4-FFF2-40B4-BE49-F238E27FC236}">
                <a16:creationId xmlns:a16="http://schemas.microsoft.com/office/drawing/2014/main" id="{6FD48F75-62E6-4A8B-AEC7-4994B7D54E8B}"/>
              </a:ext>
            </a:extLst>
          </p:cNvPr>
          <p:cNvSpPr txBox="1">
            <a:spLocks/>
          </p:cNvSpPr>
          <p:nvPr/>
        </p:nvSpPr>
        <p:spPr>
          <a:xfrm>
            <a:off x="210184" y="5503721"/>
            <a:ext cx="11796928" cy="1175388"/>
          </a:xfrm>
          <a:prstGeom prst="rect">
            <a:avLst/>
          </a:prstGeom>
          <a:solidFill>
            <a:srgbClr val="D3A847"/>
          </a:soli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defRPr/>
            </a:pPr>
            <a:r>
              <a:rPr lang="zh-TW" altLang="en-US" sz="3200" dirty="0"/>
              <a:t>將</a:t>
            </a:r>
            <a:r>
              <a:rPr lang="zh-TW" altLang="en-US" sz="3200" b="1" dirty="0"/>
              <a:t>豐雲學堂</a:t>
            </a:r>
            <a:r>
              <a:rPr lang="zh-TW" altLang="en-US" sz="3200" dirty="0"/>
              <a:t>作為與年輕族群的溝通管道，傳達「投資零門檻」</a:t>
            </a:r>
            <a:endParaRPr lang="zh-TW" altLang="en-US" sz="3200" b="1" dirty="0"/>
          </a:p>
        </p:txBody>
      </p:sp>
      <p:sp>
        <p:nvSpPr>
          <p:cNvPr id="8" name="文字方塊 7">
            <a:extLst>
              <a:ext uri="{FF2B5EF4-FFF2-40B4-BE49-F238E27FC236}">
                <a16:creationId xmlns:a16="http://schemas.microsoft.com/office/drawing/2014/main" id="{46100034-B8D0-49C8-94D4-FED48B458D51}"/>
              </a:ext>
            </a:extLst>
          </p:cNvPr>
          <p:cNvSpPr txBox="1"/>
          <p:nvPr/>
        </p:nvSpPr>
        <p:spPr>
          <a:xfrm>
            <a:off x="7524520" y="2291508"/>
            <a:ext cx="184731" cy="369332"/>
          </a:xfrm>
          <a:prstGeom prst="rect">
            <a:avLst/>
          </a:prstGeom>
          <a:noFill/>
        </p:spPr>
        <p:txBody>
          <a:bodyPr wrap="none" rtlCol="0">
            <a:spAutoFit/>
          </a:bodyPr>
          <a:lstStyle/>
          <a:p>
            <a:endParaRPr lang="zh-TW" altLang="en-US" dirty="0"/>
          </a:p>
        </p:txBody>
      </p:sp>
      <p:grpSp>
        <p:nvGrpSpPr>
          <p:cNvPr id="22" name="群組 21">
            <a:extLst>
              <a:ext uri="{FF2B5EF4-FFF2-40B4-BE49-F238E27FC236}">
                <a16:creationId xmlns:a16="http://schemas.microsoft.com/office/drawing/2014/main" id="{BF9E7D06-055F-46DD-A8A7-E0BCE5E61B20}"/>
              </a:ext>
            </a:extLst>
          </p:cNvPr>
          <p:cNvGrpSpPr/>
          <p:nvPr/>
        </p:nvGrpSpPr>
        <p:grpSpPr>
          <a:xfrm>
            <a:off x="4157006" y="1219746"/>
            <a:ext cx="3877985" cy="1009700"/>
            <a:chOff x="4157007" y="1408441"/>
            <a:chExt cx="3877985" cy="1009700"/>
          </a:xfrm>
        </p:grpSpPr>
        <p:sp>
          <p:nvSpPr>
            <p:cNvPr id="7" name="文字方塊 6">
              <a:extLst>
                <a:ext uri="{FF2B5EF4-FFF2-40B4-BE49-F238E27FC236}">
                  <a16:creationId xmlns:a16="http://schemas.microsoft.com/office/drawing/2014/main" id="{F087F81B-C3CE-4684-BD2D-16AB6F164805}"/>
                </a:ext>
              </a:extLst>
            </p:cNvPr>
            <p:cNvSpPr txBox="1"/>
            <p:nvPr/>
          </p:nvSpPr>
          <p:spPr>
            <a:xfrm>
              <a:off x="5323818" y="1408441"/>
              <a:ext cx="1569660" cy="646331"/>
            </a:xfrm>
            <a:prstGeom prst="rect">
              <a:avLst/>
            </a:prstGeom>
            <a:noFill/>
          </p:spPr>
          <p:txBody>
            <a:bodyPr wrap="none" rtlCol="0">
              <a:spAutoFit/>
            </a:bodyPr>
            <a:lstStyle/>
            <a:p>
              <a:r>
                <a:rPr lang="zh-TW" altLang="en-US" sz="3600" b="1" dirty="0"/>
                <a:t>學攻略</a:t>
              </a:r>
            </a:p>
          </p:txBody>
        </p:sp>
        <p:sp>
          <p:nvSpPr>
            <p:cNvPr id="5" name="文字方塊 4">
              <a:extLst>
                <a:ext uri="{FF2B5EF4-FFF2-40B4-BE49-F238E27FC236}">
                  <a16:creationId xmlns:a16="http://schemas.microsoft.com/office/drawing/2014/main" id="{AEB105EF-6814-454B-898E-70ECE0AA7368}"/>
                </a:ext>
              </a:extLst>
            </p:cNvPr>
            <p:cNvSpPr txBox="1"/>
            <p:nvPr/>
          </p:nvSpPr>
          <p:spPr>
            <a:xfrm>
              <a:off x="4157007" y="2079587"/>
              <a:ext cx="3877985" cy="338554"/>
            </a:xfrm>
            <a:prstGeom prst="rect">
              <a:avLst/>
            </a:prstGeom>
            <a:noFill/>
          </p:spPr>
          <p:txBody>
            <a:bodyPr wrap="none" rtlCol="0">
              <a:spAutoFit/>
            </a:bodyPr>
            <a:lstStyle/>
            <a:p>
              <a:r>
                <a:rPr lang="zh-TW" altLang="en-US" sz="1600" b="1" dirty="0">
                  <a:solidFill>
                    <a:srgbClr val="615C59"/>
                  </a:solidFill>
                </a:rPr>
                <a:t>「新手理財」為證券小白開啟投資第一步</a:t>
              </a:r>
            </a:p>
          </p:txBody>
        </p:sp>
      </p:grpSp>
      <p:grpSp>
        <p:nvGrpSpPr>
          <p:cNvPr id="20" name="群組 19">
            <a:extLst>
              <a:ext uri="{FF2B5EF4-FFF2-40B4-BE49-F238E27FC236}">
                <a16:creationId xmlns:a16="http://schemas.microsoft.com/office/drawing/2014/main" id="{B1C0FEF5-0C36-4E9F-BFB9-4B6EC0174D5D}"/>
              </a:ext>
            </a:extLst>
          </p:cNvPr>
          <p:cNvGrpSpPr/>
          <p:nvPr/>
        </p:nvGrpSpPr>
        <p:grpSpPr>
          <a:xfrm>
            <a:off x="399579" y="4189000"/>
            <a:ext cx="4083169" cy="1009838"/>
            <a:chOff x="497570" y="4029444"/>
            <a:chExt cx="4083169" cy="1009838"/>
          </a:xfrm>
        </p:grpSpPr>
        <p:sp>
          <p:nvSpPr>
            <p:cNvPr id="18" name="文字方塊 17">
              <a:extLst>
                <a:ext uri="{FF2B5EF4-FFF2-40B4-BE49-F238E27FC236}">
                  <a16:creationId xmlns:a16="http://schemas.microsoft.com/office/drawing/2014/main" id="{DFFC1A52-9838-4F7D-A346-398880EB9778}"/>
                </a:ext>
              </a:extLst>
            </p:cNvPr>
            <p:cNvSpPr txBox="1"/>
            <p:nvPr/>
          </p:nvSpPr>
          <p:spPr>
            <a:xfrm>
              <a:off x="1477108" y="4029444"/>
              <a:ext cx="1569660" cy="646331"/>
            </a:xfrm>
            <a:prstGeom prst="rect">
              <a:avLst/>
            </a:prstGeom>
            <a:noFill/>
          </p:spPr>
          <p:txBody>
            <a:bodyPr wrap="none" rtlCol="0">
              <a:spAutoFit/>
            </a:bodyPr>
            <a:lstStyle/>
            <a:p>
              <a:r>
                <a:rPr lang="zh-TW" altLang="en-US" sz="3600" b="1" dirty="0"/>
                <a:t>學趨勢</a:t>
              </a:r>
            </a:p>
          </p:txBody>
        </p:sp>
        <p:sp>
          <p:nvSpPr>
            <p:cNvPr id="14" name="文字方塊 13">
              <a:extLst>
                <a:ext uri="{FF2B5EF4-FFF2-40B4-BE49-F238E27FC236}">
                  <a16:creationId xmlns:a16="http://schemas.microsoft.com/office/drawing/2014/main" id="{75421B88-D926-4E80-AF9A-8A5344923535}"/>
                </a:ext>
              </a:extLst>
            </p:cNvPr>
            <p:cNvSpPr txBox="1"/>
            <p:nvPr/>
          </p:nvSpPr>
          <p:spPr>
            <a:xfrm>
              <a:off x="497570" y="4700728"/>
              <a:ext cx="4083169" cy="338554"/>
            </a:xfrm>
            <a:prstGeom prst="rect">
              <a:avLst/>
            </a:prstGeom>
            <a:noFill/>
          </p:spPr>
          <p:txBody>
            <a:bodyPr wrap="none" rtlCol="0">
              <a:spAutoFit/>
            </a:bodyPr>
            <a:lstStyle/>
            <a:p>
              <a:r>
                <a:rPr lang="zh-TW" altLang="en-US" sz="1600" b="1" dirty="0">
                  <a:solidFill>
                    <a:srgbClr val="615C59"/>
                  </a:solidFill>
                </a:rPr>
                <a:t>「財經預告」判斷時事影響，洞悉投資先機</a:t>
              </a:r>
            </a:p>
          </p:txBody>
        </p:sp>
      </p:grpSp>
      <p:grpSp>
        <p:nvGrpSpPr>
          <p:cNvPr id="21" name="群組 20">
            <a:extLst>
              <a:ext uri="{FF2B5EF4-FFF2-40B4-BE49-F238E27FC236}">
                <a16:creationId xmlns:a16="http://schemas.microsoft.com/office/drawing/2014/main" id="{A8920829-7B9D-4F9E-94BC-31708A0CFCDE}"/>
              </a:ext>
            </a:extLst>
          </p:cNvPr>
          <p:cNvGrpSpPr/>
          <p:nvPr/>
        </p:nvGrpSpPr>
        <p:grpSpPr>
          <a:xfrm>
            <a:off x="7698462" y="4189000"/>
            <a:ext cx="4493538" cy="1008889"/>
            <a:chOff x="7610327" y="4034485"/>
            <a:chExt cx="4493538" cy="1008889"/>
          </a:xfrm>
        </p:grpSpPr>
        <p:sp>
          <p:nvSpPr>
            <p:cNvPr id="17" name="文字方塊 16">
              <a:extLst>
                <a:ext uri="{FF2B5EF4-FFF2-40B4-BE49-F238E27FC236}">
                  <a16:creationId xmlns:a16="http://schemas.microsoft.com/office/drawing/2014/main" id="{A765DD59-2D21-4A41-A29C-D6250F5B17B4}"/>
                </a:ext>
              </a:extLst>
            </p:cNvPr>
            <p:cNvSpPr txBox="1"/>
            <p:nvPr/>
          </p:nvSpPr>
          <p:spPr>
            <a:xfrm>
              <a:off x="9386987" y="4034485"/>
              <a:ext cx="1569660" cy="646331"/>
            </a:xfrm>
            <a:prstGeom prst="rect">
              <a:avLst/>
            </a:prstGeom>
            <a:noFill/>
          </p:spPr>
          <p:txBody>
            <a:bodyPr wrap="none" rtlCol="0">
              <a:spAutoFit/>
            </a:bodyPr>
            <a:lstStyle/>
            <a:p>
              <a:r>
                <a:rPr lang="zh-TW" altLang="en-US" sz="3600" b="1" dirty="0"/>
                <a:t>學專家</a:t>
              </a:r>
            </a:p>
          </p:txBody>
        </p:sp>
        <p:sp>
          <p:nvSpPr>
            <p:cNvPr id="15" name="文字方塊 14">
              <a:extLst>
                <a:ext uri="{FF2B5EF4-FFF2-40B4-BE49-F238E27FC236}">
                  <a16:creationId xmlns:a16="http://schemas.microsoft.com/office/drawing/2014/main" id="{CA7801D4-CDE8-41FB-92DC-E8CB8BFD8C6A}"/>
                </a:ext>
              </a:extLst>
            </p:cNvPr>
            <p:cNvSpPr txBox="1"/>
            <p:nvPr/>
          </p:nvSpPr>
          <p:spPr>
            <a:xfrm>
              <a:off x="7610327" y="4704820"/>
              <a:ext cx="4493538" cy="338554"/>
            </a:xfrm>
            <a:prstGeom prst="rect">
              <a:avLst/>
            </a:prstGeom>
            <a:noFill/>
          </p:spPr>
          <p:txBody>
            <a:bodyPr wrap="none" rtlCol="0">
              <a:spAutoFit/>
            </a:bodyPr>
            <a:lstStyle/>
            <a:p>
              <a:r>
                <a:rPr lang="zh-TW" altLang="en-US" sz="1600" b="1" dirty="0">
                  <a:solidFill>
                    <a:srgbClr val="615C59"/>
                  </a:solidFill>
                </a:rPr>
                <a:t>「名家專欄」汲取經驗法則，學習建置投資策略</a:t>
              </a:r>
            </a:p>
          </p:txBody>
        </p:sp>
      </p:grpSp>
      <p:pic>
        <p:nvPicPr>
          <p:cNvPr id="3" name="圖片 2">
            <a:extLst>
              <a:ext uri="{FF2B5EF4-FFF2-40B4-BE49-F238E27FC236}">
                <a16:creationId xmlns:a16="http://schemas.microsoft.com/office/drawing/2014/main" id="{F370932C-C8A4-4637-A136-B29E1BC35004}"/>
              </a:ext>
            </a:extLst>
          </p:cNvPr>
          <p:cNvPicPr>
            <a:picLocks noChangeAspect="1"/>
          </p:cNvPicPr>
          <p:nvPr/>
        </p:nvPicPr>
        <p:blipFill>
          <a:blip r:embed="rId8"/>
          <a:stretch>
            <a:fillRect/>
          </a:stretch>
        </p:blipFill>
        <p:spPr>
          <a:xfrm>
            <a:off x="4482748" y="2586782"/>
            <a:ext cx="3226502" cy="1185390"/>
          </a:xfrm>
          <a:prstGeom prst="rect">
            <a:avLst/>
          </a:prstGeom>
        </p:spPr>
      </p:pic>
      <p:grpSp>
        <p:nvGrpSpPr>
          <p:cNvPr id="46" name="群組 45">
            <a:extLst>
              <a:ext uri="{FF2B5EF4-FFF2-40B4-BE49-F238E27FC236}">
                <a16:creationId xmlns:a16="http://schemas.microsoft.com/office/drawing/2014/main" id="{247B04A5-598A-4D30-8C91-80DCBB99257C}"/>
              </a:ext>
            </a:extLst>
          </p:cNvPr>
          <p:cNvGrpSpPr/>
          <p:nvPr/>
        </p:nvGrpSpPr>
        <p:grpSpPr>
          <a:xfrm>
            <a:off x="4837757" y="3882780"/>
            <a:ext cx="2609345" cy="369332"/>
            <a:chOff x="4848882" y="4137886"/>
            <a:chExt cx="2609345" cy="369332"/>
          </a:xfrm>
        </p:grpSpPr>
        <p:pic>
          <p:nvPicPr>
            <p:cNvPr id="9" name="圖片 8">
              <a:extLst>
                <a:ext uri="{FF2B5EF4-FFF2-40B4-BE49-F238E27FC236}">
                  <a16:creationId xmlns:a16="http://schemas.microsoft.com/office/drawing/2014/main" id="{F2CB05B0-04C6-4FA0-BA7E-DC11773778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8882" y="4164023"/>
              <a:ext cx="1060650" cy="317058"/>
            </a:xfrm>
            <a:prstGeom prst="rect">
              <a:avLst/>
            </a:prstGeom>
          </p:spPr>
        </p:pic>
        <p:pic>
          <p:nvPicPr>
            <p:cNvPr id="12" name="圖片 11">
              <a:extLst>
                <a:ext uri="{FF2B5EF4-FFF2-40B4-BE49-F238E27FC236}">
                  <a16:creationId xmlns:a16="http://schemas.microsoft.com/office/drawing/2014/main" id="{0C4DCA22-3D21-4A37-95CE-1EA63F271CF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28727" y="4164023"/>
              <a:ext cx="1129500" cy="287464"/>
            </a:xfrm>
            <a:prstGeom prst="rect">
              <a:avLst/>
            </a:prstGeom>
          </p:spPr>
        </p:pic>
        <p:sp>
          <p:nvSpPr>
            <p:cNvPr id="13" name="文字方塊 12">
              <a:extLst>
                <a:ext uri="{FF2B5EF4-FFF2-40B4-BE49-F238E27FC236}">
                  <a16:creationId xmlns:a16="http://schemas.microsoft.com/office/drawing/2014/main" id="{0A255D87-BAE5-40ED-9EEE-1E5FD214ADB2}"/>
                </a:ext>
              </a:extLst>
            </p:cNvPr>
            <p:cNvSpPr txBox="1"/>
            <p:nvPr/>
          </p:nvSpPr>
          <p:spPr>
            <a:xfrm>
              <a:off x="5935232" y="4137886"/>
              <a:ext cx="333746" cy="369332"/>
            </a:xfrm>
            <a:prstGeom prst="rect">
              <a:avLst/>
            </a:prstGeom>
            <a:noFill/>
          </p:spPr>
          <p:txBody>
            <a:bodyPr wrap="none" rtlCol="0">
              <a:spAutoFit/>
            </a:bodyPr>
            <a:lstStyle/>
            <a:p>
              <a:r>
                <a:rPr lang="en-US" altLang="zh-TW" dirty="0">
                  <a:solidFill>
                    <a:srgbClr val="040A0E"/>
                  </a:solidFill>
                  <a:latin typeface="+mn-ea"/>
                </a:rPr>
                <a:t>X</a:t>
              </a:r>
              <a:endParaRPr lang="zh-TW" altLang="en-US" dirty="0">
                <a:solidFill>
                  <a:srgbClr val="040A0E"/>
                </a:solidFill>
                <a:latin typeface="+mn-ea"/>
              </a:endParaRPr>
            </a:p>
          </p:txBody>
        </p:sp>
      </p:grpSp>
      <p:cxnSp>
        <p:nvCxnSpPr>
          <p:cNvPr id="24" name="直線接點 23">
            <a:extLst>
              <a:ext uri="{FF2B5EF4-FFF2-40B4-BE49-F238E27FC236}">
                <a16:creationId xmlns:a16="http://schemas.microsoft.com/office/drawing/2014/main" id="{318AEA4A-3CC0-44DC-8A57-4F87A46813B1}"/>
              </a:ext>
            </a:extLst>
          </p:cNvPr>
          <p:cNvCxnSpPr>
            <a:cxnSpLocks/>
          </p:cNvCxnSpPr>
          <p:nvPr/>
        </p:nvCxnSpPr>
        <p:spPr>
          <a:xfrm flipV="1">
            <a:off x="2189352" y="1997716"/>
            <a:ext cx="1832371" cy="1949995"/>
          </a:xfrm>
          <a:prstGeom prst="line">
            <a:avLst/>
          </a:prstGeom>
          <a:ln w="3175">
            <a:solidFill>
              <a:srgbClr val="1C1F24"/>
            </a:solidFill>
          </a:ln>
        </p:spPr>
        <p:style>
          <a:lnRef idx="1">
            <a:schemeClr val="accent1"/>
          </a:lnRef>
          <a:fillRef idx="0">
            <a:schemeClr val="accent1"/>
          </a:fillRef>
          <a:effectRef idx="0">
            <a:schemeClr val="accent1"/>
          </a:effectRef>
          <a:fontRef idx="minor">
            <a:schemeClr val="tx1"/>
          </a:fontRef>
        </p:style>
      </p:cxnSp>
      <p:cxnSp>
        <p:nvCxnSpPr>
          <p:cNvPr id="28" name="直線接點 27">
            <a:extLst>
              <a:ext uri="{FF2B5EF4-FFF2-40B4-BE49-F238E27FC236}">
                <a16:creationId xmlns:a16="http://schemas.microsoft.com/office/drawing/2014/main" id="{E3C442AE-EA5C-4E3B-BC12-087392BBDA79}"/>
              </a:ext>
            </a:extLst>
          </p:cNvPr>
          <p:cNvCxnSpPr>
            <a:cxnSpLocks/>
          </p:cNvCxnSpPr>
          <p:nvPr/>
        </p:nvCxnSpPr>
        <p:spPr>
          <a:xfrm>
            <a:off x="3969645" y="4566935"/>
            <a:ext cx="4324803" cy="21073"/>
          </a:xfrm>
          <a:prstGeom prst="line">
            <a:avLst/>
          </a:prstGeom>
          <a:ln w="3175">
            <a:solidFill>
              <a:srgbClr val="1C1F24"/>
            </a:solidFill>
          </a:ln>
        </p:spPr>
        <p:style>
          <a:lnRef idx="1">
            <a:schemeClr val="accent1"/>
          </a:lnRef>
          <a:fillRef idx="0">
            <a:schemeClr val="accent1"/>
          </a:fillRef>
          <a:effectRef idx="0">
            <a:schemeClr val="accent1"/>
          </a:effectRef>
          <a:fontRef idx="minor">
            <a:schemeClr val="tx1"/>
          </a:fontRef>
        </p:style>
      </p:cxnSp>
      <p:cxnSp>
        <p:nvCxnSpPr>
          <p:cNvPr id="36" name="直線接點 35">
            <a:extLst>
              <a:ext uri="{FF2B5EF4-FFF2-40B4-BE49-F238E27FC236}">
                <a16:creationId xmlns:a16="http://schemas.microsoft.com/office/drawing/2014/main" id="{6DE5AAAB-4DA3-4D53-9173-342FAE28FCBD}"/>
              </a:ext>
            </a:extLst>
          </p:cNvPr>
          <p:cNvCxnSpPr>
            <a:cxnSpLocks/>
          </p:cNvCxnSpPr>
          <p:nvPr/>
        </p:nvCxnSpPr>
        <p:spPr>
          <a:xfrm flipH="1" flipV="1">
            <a:off x="8372819" y="2048735"/>
            <a:ext cx="1887133" cy="1898976"/>
          </a:xfrm>
          <a:prstGeom prst="line">
            <a:avLst/>
          </a:prstGeom>
          <a:ln w="3175">
            <a:solidFill>
              <a:srgbClr val="1C1F2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877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FB8D033-DDB7-4C3B-A6D8-D8F8850ACB36}"/>
              </a:ext>
            </a:extLst>
          </p:cNvPr>
          <p:cNvSpPr txBox="1"/>
          <p:nvPr/>
        </p:nvSpPr>
        <p:spPr>
          <a:xfrm>
            <a:off x="4463439" y="2157878"/>
            <a:ext cx="326512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4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附錄</a:t>
            </a:r>
          </a:p>
        </p:txBody>
      </p:sp>
      <p:cxnSp>
        <p:nvCxnSpPr>
          <p:cNvPr id="6" name="直線接點 5">
            <a:extLst>
              <a:ext uri="{FF2B5EF4-FFF2-40B4-BE49-F238E27FC236}">
                <a16:creationId xmlns:a16="http://schemas.microsoft.com/office/drawing/2014/main" id="{37107CC7-7006-4ECB-A4E6-3E85E512FE09}"/>
              </a:ext>
            </a:extLst>
          </p:cNvPr>
          <p:cNvCxnSpPr/>
          <p:nvPr/>
        </p:nvCxnSpPr>
        <p:spPr>
          <a:xfrm>
            <a:off x="580238" y="3036815"/>
            <a:ext cx="110315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投影片編號版面配置區 1">
            <a:extLst>
              <a:ext uri="{FF2B5EF4-FFF2-40B4-BE49-F238E27FC236}">
                <a16:creationId xmlns:a16="http://schemas.microsoft.com/office/drawing/2014/main" id="{A9059802-584A-42F6-B319-FFB62F6F28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97A8D-362F-4B30-9B49-F80EA63893ED}"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123028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McK Disclaimer"/>
  <p:tag name="RESIZE" val="Yes"/>
  <p:tag name="LLEFT" val=" 210.125"/>
  <p:tag name="LTOP" val=" 469.875"/>
</p:tagLst>
</file>

<file path=ppt/tags/tag2.xml><?xml version="1.0" encoding="utf-8"?>
<p:tagLst xmlns:a="http://schemas.openxmlformats.org/drawingml/2006/main" xmlns:r="http://schemas.openxmlformats.org/officeDocument/2006/relationships" xmlns:p="http://schemas.openxmlformats.org/presentationml/2006/main">
  <p:tag name="ISLIDE.DIAGRAM" val="#259881;"/>
</p:tagLst>
</file>

<file path=ppt/tags/tag3.xml><?xml version="1.0" encoding="utf-8"?>
<p:tagLst xmlns:a="http://schemas.openxmlformats.org/drawingml/2006/main" xmlns:r="http://schemas.openxmlformats.org/officeDocument/2006/relationships" xmlns:p="http://schemas.openxmlformats.org/presentationml/2006/main">
  <p:tag name="ISLIDE.DIAGRAM" val="#259881;#2158;#392370;#307409;#332176;"/>
  <p:tag name="ISLIDE.ICON" val="#24985;#169853;#70496;#394058;"/>
</p:tagLst>
</file>

<file path=ppt/theme/theme1.xml><?xml version="1.0" encoding="utf-8"?>
<a:theme xmlns:a="http://schemas.openxmlformats.org/drawingml/2006/main" name="Universal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微軟+MICRO">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charset="0"/>
            <a:ea typeface="华文楷体" pitchFamily="2" charset="-122"/>
          </a:defRPr>
        </a:defPPr>
      </a:lstStyle>
    </a:lnDef>
  </a:objectDefaults>
  <a:extraClrSchemeLst>
    <a:extraClrScheme>
      <a:clrScheme name="Universal Template 1">
        <a:dk1>
          <a:srgbClr val="000000"/>
        </a:dk1>
        <a:lt1>
          <a:srgbClr val="FFFFFF"/>
        </a:lt1>
        <a:dk2>
          <a:srgbClr val="000000"/>
        </a:dk2>
        <a:lt2>
          <a:srgbClr val="FFFFFF"/>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606060"/>
        </a:folHlink>
      </a:clrScheme>
      <a:clrMap bg1="lt1" tx1="dk1" bg2="lt2" tx2="dk2" accent1="accent1" accent2="accent2" accent3="accent3" accent4="accent4" accent5="accent5" accent6="accent6" hlink="hlink" folHlink="folHlink"/>
    </a:extraClrScheme>
    <a:extraClrScheme>
      <a:clrScheme name="Universal Template 2">
        <a:dk1>
          <a:srgbClr val="000000"/>
        </a:dk1>
        <a:lt1>
          <a:srgbClr val="FFFFFF"/>
        </a:lt1>
        <a:dk2>
          <a:srgbClr val="002960"/>
        </a:dk2>
        <a:lt2>
          <a:srgbClr val="FFFFFF"/>
        </a:lt2>
        <a:accent1>
          <a:srgbClr val="C7E0FB"/>
        </a:accent1>
        <a:accent2>
          <a:srgbClr val="91B0FF"/>
        </a:accent2>
        <a:accent3>
          <a:srgbClr val="FFFFFF"/>
        </a:accent3>
        <a:accent4>
          <a:srgbClr val="000000"/>
        </a:accent4>
        <a:accent5>
          <a:srgbClr val="E0EDFD"/>
        </a:accent5>
        <a:accent6>
          <a:srgbClr val="839FE7"/>
        </a:accent6>
        <a:hlink>
          <a:srgbClr val="0066CC"/>
        </a:hlink>
        <a:folHlink>
          <a:srgbClr val="002960"/>
        </a:folHlink>
      </a:clrScheme>
      <a:clrMap bg1="lt1" tx1="dk1" bg2="lt2" tx2="dk2" accent1="accent1" accent2="accent2" accent3="accent3" accent4="accent4" accent5="accent5" accent6="accent6" hlink="hlink" folHlink="folHlink"/>
    </a:extraClrScheme>
    <a:extraClrScheme>
      <a:clrScheme name="Universal Template 3">
        <a:dk1>
          <a:srgbClr val="002960"/>
        </a:dk1>
        <a:lt1>
          <a:srgbClr val="FFFFFF"/>
        </a:lt1>
        <a:dk2>
          <a:srgbClr val="002960"/>
        </a:dk2>
        <a:lt2>
          <a:srgbClr val="FFBE3D"/>
        </a:lt2>
        <a:accent1>
          <a:srgbClr val="0066CC"/>
        </a:accent1>
        <a:accent2>
          <a:srgbClr val="5F8DFF"/>
        </a:accent2>
        <a:accent3>
          <a:srgbClr val="AAACB6"/>
        </a:accent3>
        <a:accent4>
          <a:srgbClr val="DADADA"/>
        </a:accent4>
        <a:accent5>
          <a:srgbClr val="AAB8E2"/>
        </a:accent5>
        <a:accent6>
          <a:srgbClr val="557FE7"/>
        </a:accent6>
        <a:hlink>
          <a:srgbClr val="96C5F8"/>
        </a:hlink>
        <a:folHlink>
          <a:srgbClr val="D8E9FC"/>
        </a:folHlink>
      </a:clrScheme>
      <a:clrMap bg1="dk2" tx1="lt1" bg2="dk1" tx2="lt2" accent1="accent1" accent2="accent2" accent3="accent3" accent4="accent4" accent5="accent5" accent6="accent6" hlink="hlink" folHlink="folHlink"/>
    </a:extraClrScheme>
    <a:extraClrScheme>
      <a:clrScheme name="Universal Template 4">
        <a:dk1>
          <a:srgbClr val="000000"/>
        </a:dk1>
        <a:lt1>
          <a:srgbClr val="FFFFFF"/>
        </a:lt1>
        <a:dk2>
          <a:srgbClr val="000000"/>
        </a:dk2>
        <a:lt2>
          <a:srgbClr val="FFBE3D"/>
        </a:lt2>
        <a:accent1>
          <a:srgbClr val="002960"/>
        </a:accent1>
        <a:accent2>
          <a:srgbClr val="0066CC"/>
        </a:accent2>
        <a:accent3>
          <a:srgbClr val="AAAAAA"/>
        </a:accent3>
        <a:accent4>
          <a:srgbClr val="DADADA"/>
        </a:accent4>
        <a:accent5>
          <a:srgbClr val="AAACB6"/>
        </a:accent5>
        <a:accent6>
          <a:srgbClr val="005CB9"/>
        </a:accent6>
        <a:hlink>
          <a:srgbClr val="91B0FF"/>
        </a:hlink>
        <a:folHlink>
          <a:srgbClr val="C7E0FB"/>
        </a:folHlink>
      </a:clrScheme>
      <a:clrMap bg1="dk2" tx1="lt1" bg2="dk1" tx2="lt2" accent1="accent1" accent2="accent2" accent3="accent3" accent4="accent4" accent5="accent5" accent6="accent6" hlink="hlink" folHlink="folHlink"/>
    </a:extraClrScheme>
    <a:extraClrScheme>
      <a:clrScheme name="Universal Template 5">
        <a:dk1>
          <a:srgbClr val="000000"/>
        </a:dk1>
        <a:lt1>
          <a:srgbClr val="FFFFFF"/>
        </a:lt1>
        <a:dk2>
          <a:srgbClr val="002960"/>
        </a:dk2>
        <a:lt2>
          <a:srgbClr val="FFFFFF"/>
        </a:lt2>
        <a:accent1>
          <a:srgbClr val="C7E0FB"/>
        </a:accent1>
        <a:accent2>
          <a:srgbClr val="FFCC66"/>
        </a:accent2>
        <a:accent3>
          <a:srgbClr val="FFFFFF"/>
        </a:accent3>
        <a:accent4>
          <a:srgbClr val="000000"/>
        </a:accent4>
        <a:accent5>
          <a:srgbClr val="E0EDFD"/>
        </a:accent5>
        <a:accent6>
          <a:srgbClr val="E7B95C"/>
        </a:accent6>
        <a:hlink>
          <a:srgbClr val="4F8636"/>
        </a:hlink>
        <a:folHlink>
          <a:srgbClr val="002960"/>
        </a:folHlink>
      </a:clrScheme>
      <a:clrMap bg1="lt1" tx1="dk1" bg2="lt2" tx2="dk2" accent1="accent1" accent2="accent2" accent3="accent3" accent4="accent4" accent5="accent5" accent6="accent6" hlink="hlink" folHlink="folHlink"/>
    </a:extraClrScheme>
    <a:extraClrScheme>
      <a:clrScheme name="Universal Template 6">
        <a:dk1>
          <a:srgbClr val="002960"/>
        </a:dk1>
        <a:lt1>
          <a:srgbClr val="FFFFFF"/>
        </a:lt1>
        <a:dk2>
          <a:srgbClr val="002960"/>
        </a:dk2>
        <a:lt2>
          <a:srgbClr val="FFBE3D"/>
        </a:lt2>
        <a:accent1>
          <a:srgbClr val="0066CC"/>
        </a:accent1>
        <a:accent2>
          <a:srgbClr val="4F8636"/>
        </a:accent2>
        <a:accent3>
          <a:srgbClr val="AAACB6"/>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7">
        <a:dk1>
          <a:srgbClr val="000000"/>
        </a:dk1>
        <a:lt1>
          <a:srgbClr val="FFFFFF"/>
        </a:lt1>
        <a:dk2>
          <a:srgbClr val="000000"/>
        </a:dk2>
        <a:lt2>
          <a:srgbClr val="FFBE3D"/>
        </a:lt2>
        <a:accent1>
          <a:srgbClr val="0066CC"/>
        </a:accent1>
        <a:accent2>
          <a:srgbClr val="4F8636"/>
        </a:accent2>
        <a:accent3>
          <a:srgbClr val="AAAAAA"/>
        </a:accent3>
        <a:accent4>
          <a:srgbClr val="DADADA"/>
        </a:accent4>
        <a:accent5>
          <a:srgbClr val="AAB8E2"/>
        </a:accent5>
        <a:accent6>
          <a:srgbClr val="477930"/>
        </a:accent6>
        <a:hlink>
          <a:srgbClr val="FF9900"/>
        </a:hlink>
        <a:folHlink>
          <a:srgbClr val="FFBE3D"/>
        </a:folHlink>
      </a:clrScheme>
      <a:clrMap bg1="dk2" tx1="lt1" bg2="dk1" tx2="lt2" accent1="accent1" accent2="accent2" accent3="accent3" accent4="accent4" accent5="accent5" accent6="accent6" hlink="hlink" folHlink="folHlink"/>
    </a:extraClrScheme>
    <a:extraClrScheme>
      <a:clrScheme name="Universal Template 8">
        <a:dk1>
          <a:srgbClr val="000000"/>
        </a:dk1>
        <a:lt1>
          <a:srgbClr val="FFFFFF"/>
        </a:lt1>
        <a:dk2>
          <a:srgbClr val="002960"/>
        </a:dk2>
        <a:lt2>
          <a:srgbClr val="FFFFFF"/>
        </a:lt2>
        <a:accent1>
          <a:srgbClr val="C7E0FB"/>
        </a:accent1>
        <a:accent2>
          <a:srgbClr val="C7C293"/>
        </a:accent2>
        <a:accent3>
          <a:srgbClr val="FFFFFF"/>
        </a:accent3>
        <a:accent4>
          <a:srgbClr val="000000"/>
        </a:accent4>
        <a:accent5>
          <a:srgbClr val="E0EDFD"/>
        </a:accent5>
        <a:accent6>
          <a:srgbClr val="B4B085"/>
        </a:accent6>
        <a:hlink>
          <a:srgbClr val="50A2A0"/>
        </a:hlink>
        <a:folHlink>
          <a:srgbClr val="002960"/>
        </a:folHlink>
      </a:clrScheme>
      <a:clrMap bg1="lt1" tx1="dk1" bg2="lt2" tx2="dk2" accent1="accent1" accent2="accent2" accent3="accent3" accent4="accent4" accent5="accent5" accent6="accent6" hlink="hlink" folHlink="folHlink"/>
    </a:extraClrScheme>
    <a:extraClrScheme>
      <a:clrScheme name="Universal Template 9">
        <a:dk1>
          <a:srgbClr val="002960"/>
        </a:dk1>
        <a:lt1>
          <a:srgbClr val="FFFFFF"/>
        </a:lt1>
        <a:dk2>
          <a:srgbClr val="002960"/>
        </a:dk2>
        <a:lt2>
          <a:srgbClr val="FFBE3D"/>
        </a:lt2>
        <a:accent1>
          <a:srgbClr val="0066CC"/>
        </a:accent1>
        <a:accent2>
          <a:srgbClr val="50A2A0"/>
        </a:accent2>
        <a:accent3>
          <a:srgbClr val="AAACB6"/>
        </a:accent3>
        <a:accent4>
          <a:srgbClr val="DADADA"/>
        </a:accent4>
        <a:accent5>
          <a:srgbClr val="AAB8E2"/>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
      <a:clrScheme name="Universal Template 10">
        <a:dk1>
          <a:srgbClr val="000000"/>
        </a:dk1>
        <a:lt1>
          <a:srgbClr val="FFFFFF"/>
        </a:lt1>
        <a:dk2>
          <a:srgbClr val="000000"/>
        </a:dk2>
        <a:lt2>
          <a:srgbClr val="FFBE3D"/>
        </a:lt2>
        <a:accent1>
          <a:srgbClr val="174A7C"/>
        </a:accent1>
        <a:accent2>
          <a:srgbClr val="50A2A0"/>
        </a:accent2>
        <a:accent3>
          <a:srgbClr val="AAAAAA"/>
        </a:accent3>
        <a:accent4>
          <a:srgbClr val="DADADA"/>
        </a:accent4>
        <a:accent5>
          <a:srgbClr val="ABB1BF"/>
        </a:accent5>
        <a:accent6>
          <a:srgbClr val="489291"/>
        </a:accent6>
        <a:hlink>
          <a:srgbClr val="C7C293"/>
        </a:hlink>
        <a:folHlink>
          <a:srgbClr val="FFBE3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ina_永豐寬" id="{4C80C882-2F69-4642-AFE0-A97C05A0BFEC}" vid="{2661E2C6-C5DA-4DA1-8C20-F2474B3E8548}"/>
    </a:ext>
  </a:extLst>
</a:theme>
</file>

<file path=ppt/theme/theme2.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微軟+MICRO">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mina_永豐寬</Template>
  <TotalTime>547</TotalTime>
  <Words>5106</Words>
  <Application>Microsoft Office PowerPoint</Application>
  <PresentationFormat>寬螢幕</PresentationFormat>
  <Paragraphs>612</Paragraphs>
  <Slides>25</Slides>
  <Notes>1</Notes>
  <HiddenSlides>0</HiddenSlides>
  <MMClips>0</MMClips>
  <ScaleCrop>false</ScaleCrop>
  <HeadingPairs>
    <vt:vector size="6" baseType="variant">
      <vt:variant>
        <vt:lpstr>使用字型</vt:lpstr>
      </vt:variant>
      <vt:variant>
        <vt:i4>9</vt:i4>
      </vt:variant>
      <vt:variant>
        <vt:lpstr>佈景主題</vt:lpstr>
      </vt:variant>
      <vt:variant>
        <vt:i4>4</vt:i4>
      </vt:variant>
      <vt:variant>
        <vt:lpstr>投影片標題</vt:lpstr>
      </vt:variant>
      <vt:variant>
        <vt:i4>25</vt:i4>
      </vt:variant>
    </vt:vector>
  </HeadingPairs>
  <TitlesOfParts>
    <vt:vector size="38" baseType="lpstr">
      <vt:lpstr>Adobe 繁黑體 Std B</vt:lpstr>
      <vt:lpstr>Microsoft YaHei</vt:lpstr>
      <vt:lpstr>Microsoft YaHei</vt:lpstr>
      <vt:lpstr>微軟正黑體</vt:lpstr>
      <vt:lpstr>Arial</vt:lpstr>
      <vt:lpstr>Arial</vt:lpstr>
      <vt:lpstr>Arial Rounded MT Bold</vt:lpstr>
      <vt:lpstr>Calibri</vt:lpstr>
      <vt:lpstr>Calibri Light</vt:lpstr>
      <vt:lpstr>Universal Template</vt:lpstr>
      <vt:lpstr>Office Theme</vt:lpstr>
      <vt:lpstr>1_Office 佈景主題</vt:lpstr>
      <vt:lpstr>2_Office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內/外部規範-大戶投資</vt:lpstr>
      <vt:lpstr>內/外部規範-大戶投資</vt:lpstr>
      <vt:lpstr>內/外部規範-資產整合</vt:lpstr>
      <vt:lpstr>內/外部規範-資產整合</vt:lpstr>
      <vt:lpstr>DAWHO APP –證券總覽欄位</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謝欣穎-平台發展部-永豐銀行</dc:creator>
  <cp:lastModifiedBy>平台發展部-銀行 徐家琪</cp:lastModifiedBy>
  <cp:revision>63</cp:revision>
  <dcterms:created xsi:type="dcterms:W3CDTF">2020-07-29T01:18:41Z</dcterms:created>
  <dcterms:modified xsi:type="dcterms:W3CDTF">2020-07-31T03:47:45Z</dcterms:modified>
</cp:coreProperties>
</file>